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84" r:id="rId3"/>
  </p:sldMasterIdLst>
  <p:handoutMasterIdLst>
    <p:handoutMasterId r:id="rId25"/>
  </p:handoutMasterIdLst>
  <p:sldIdLst>
    <p:sldId id="257" r:id="rId4"/>
    <p:sldId id="407" r:id="rId5"/>
    <p:sldId id="259" r:id="rId6"/>
    <p:sldId id="414" r:id="rId7"/>
    <p:sldId id="400" r:id="rId8"/>
    <p:sldId id="408" r:id="rId9"/>
    <p:sldId id="409" r:id="rId10"/>
    <p:sldId id="401" r:id="rId11"/>
    <p:sldId id="417" r:id="rId12"/>
    <p:sldId id="418" r:id="rId13"/>
    <p:sldId id="413" r:id="rId14"/>
    <p:sldId id="419" r:id="rId15"/>
    <p:sldId id="420" r:id="rId16"/>
    <p:sldId id="410" r:id="rId17"/>
    <p:sldId id="415" r:id="rId18"/>
    <p:sldId id="416" r:id="rId19"/>
    <p:sldId id="402" r:id="rId20"/>
    <p:sldId id="403" r:id="rId21"/>
    <p:sldId id="404" r:id="rId22"/>
    <p:sldId id="398" r:id="rId23"/>
    <p:sldId id="406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C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1183E-A74E-FFFB-B164-49B68A1EB029}" v="6704" dt="2023-05-11T01:11:16.599"/>
    <p1510:client id="{4E57BECD-EBF2-0A62-BF1E-5919FC5529AC}" v="1" dt="2023-05-12T21:31:04.177"/>
    <p1510:client id="{610A5454-2F3A-4F8D-F7F8-093BD0C0EAD4}" v="29" dt="2023-05-11T01:50:18.274"/>
    <p1510:client id="{AEE8DC7D-E64E-44AD-9FC6-8D62262590A5}" v="4" dt="2020-02-03T11:20:03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762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19DED2-8218-4113-9DC7-F9118C76EF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11FA4-28E0-4932-8602-51EBD43DBF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B76D5-ACE1-492A-A8A7-99E7EC563237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80A9C-CBD6-49F2-8FD4-A6A22AA603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6E9A6-BD95-42E6-A46D-BBF87EA5ED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A9F60-F375-4F4C-9374-88652C48B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6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97000"/>
                <a:lumOff val="3000"/>
                <a:alpha val="88000"/>
              </a:schemeClr>
            </a:gs>
            <a:gs pos="65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F4AA-2EEB-4251-A6FA-ABAB3CE22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689" y="171010"/>
            <a:ext cx="11498413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E4C2B-9B71-402A-918D-E053A45FFD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3689" y="3060678"/>
            <a:ext cx="6637356" cy="4555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Author/Presenter/Date/etc.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86527-AB64-4097-BF57-9223186F4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23" y="5797830"/>
            <a:ext cx="4236900" cy="7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3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3B42-B465-43F6-801E-8FF906D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BAD0B-93F0-498F-8201-DE14AE8E1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13520" r="8828" b="13974"/>
          <a:stretch/>
        </p:blipFill>
        <p:spPr>
          <a:xfrm>
            <a:off x="16625" y="1013582"/>
            <a:ext cx="12192000" cy="44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32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3B42-B465-43F6-801E-8FF906D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760F2-3E58-4EC9-97E7-DB71BC06D8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53" y="1012824"/>
            <a:ext cx="10424847" cy="48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47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3B42-B465-43F6-801E-8FF906D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F62B3-C220-4888-913B-7C439F4C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13494" r="8751" b="13494"/>
          <a:stretch/>
        </p:blipFill>
        <p:spPr>
          <a:xfrm>
            <a:off x="0" y="1733549"/>
            <a:ext cx="12192000" cy="41148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1C87DC0-45B3-45AB-ACE9-A8DFB3806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4179" y="2132130"/>
            <a:ext cx="2286000" cy="112212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 cap="all" baseline="0">
                <a:solidFill>
                  <a:schemeClr val="bg1"/>
                </a:solidFill>
              </a:defRPr>
            </a:lvl1pPr>
            <a:lvl2pPr algn="ctr">
              <a:defRPr sz="1100">
                <a:solidFill>
                  <a:schemeClr val="bg1"/>
                </a:solidFill>
              </a:defRPr>
            </a:lvl2pPr>
            <a:lvl3pPr algn="ctr">
              <a:defRPr sz="11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2BB2424-2B59-4B19-A3F9-615AE28D5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8529" y="2132130"/>
            <a:ext cx="2286000" cy="112212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 cap="all" baseline="0">
                <a:solidFill>
                  <a:schemeClr val="bg1"/>
                </a:solidFill>
              </a:defRPr>
            </a:lvl1pPr>
            <a:lvl2pPr algn="ctr">
              <a:defRPr sz="1100">
                <a:solidFill>
                  <a:schemeClr val="bg1"/>
                </a:solidFill>
              </a:defRPr>
            </a:lvl2pPr>
            <a:lvl3pPr algn="ctr">
              <a:defRPr sz="11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B824E95-27EC-45CB-AF0E-5FA3AD3DAE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829" y="2132130"/>
            <a:ext cx="2286000" cy="112212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 cap="all" baseline="0">
                <a:solidFill>
                  <a:schemeClr val="bg1"/>
                </a:solidFill>
              </a:defRPr>
            </a:lvl1pPr>
            <a:lvl2pPr algn="ctr">
              <a:defRPr sz="1100">
                <a:solidFill>
                  <a:schemeClr val="bg1"/>
                </a:solidFill>
              </a:defRPr>
            </a:lvl2pPr>
            <a:lvl3pPr algn="ctr">
              <a:defRPr sz="11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E0BFAA8-9D89-49E6-80D2-572CA5E03A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5479" y="2132130"/>
            <a:ext cx="2286000" cy="112212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100" b="1" cap="all" baseline="0">
                <a:solidFill>
                  <a:schemeClr val="bg1"/>
                </a:solidFill>
              </a:defRPr>
            </a:lvl1pPr>
            <a:lvl2pPr algn="ctr">
              <a:defRPr sz="1100">
                <a:solidFill>
                  <a:schemeClr val="bg1"/>
                </a:solidFill>
              </a:defRPr>
            </a:lvl2pPr>
            <a:lvl3pPr algn="ctr">
              <a:defRPr sz="1100">
                <a:solidFill>
                  <a:schemeClr val="bg1"/>
                </a:solidFill>
              </a:defRPr>
            </a:lvl3pPr>
            <a:lvl4pPr algn="ctr">
              <a:defRPr sz="1100">
                <a:solidFill>
                  <a:schemeClr val="bg1"/>
                </a:solidFill>
              </a:defRPr>
            </a:lvl4pPr>
            <a:lvl5pPr algn="ctr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16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41BE-296A-42FB-9118-87A2BA07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8798-4C54-4C1C-8FB1-EB94F63E6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690F-DB74-4D6B-BDE5-6A367C0D8B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415C5B-8BFE-4673-AAB9-231C96E5C29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77171-E3E6-4A12-8F17-1974301B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A04DD-E958-4824-A9E7-9110CF89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6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179C8-D83D-4DBF-ADF6-452FC558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CB60C-EDA8-4028-811D-D40E3A56E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33115-6917-4425-91A0-480A1F7DF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E67F0-2C41-4204-805B-386B5FF4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415C5B-8BFE-4673-AAB9-231C96E5C29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9CCF4-C173-4C7C-BB5E-E7CDE913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EE2EF-F71D-4A45-975F-82BDFB58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99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2588-5D16-4370-8F69-25FC212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EC25C-598C-46D3-ABA1-34247F24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CFEE-095A-45C9-BCB5-E0C4AA3A9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403D1-0E69-47DF-A19A-AC92E8F07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44595-D21C-4864-89BF-93947C6F4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7F82A-2EEA-46CD-8D3E-8F388000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415C5B-8BFE-4673-AAB9-231C96E5C29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8CB628-3107-4D21-834B-4370442C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97998-4629-4E98-AB64-96DCBA6F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55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A88A-0987-4A34-B818-F68554D7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5456E-2D54-4A7A-8637-B47F4FAD08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415C5B-8BFE-4673-AAB9-231C96E5C29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7FE39-09DB-474E-8844-9CCD131C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2F3FA-066D-4DA9-8A6C-78C12C40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55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A5F342-637D-4EB2-B854-6B4ADBEE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415C5B-8BFE-4673-AAB9-231C96E5C29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835D7-AFC4-4F1B-8040-DCE481D2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C2A14-CEB0-46A7-B3E7-ACA019D1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52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16A0-D85A-403D-94DB-0B79115C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9A5B-C0ED-4E67-A0FB-C90038BC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7A61A-AA25-4AAB-BADC-944866EE8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35ED9-016E-4482-803E-1D8EF530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415C5B-8BFE-4673-AAB9-231C96E5C29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BF692-B530-4FB0-8BC0-BD95DE73D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2E225-9FB7-44FF-B19B-21446433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95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4134-EC97-453A-ACE4-1C4FA0D3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16D73-5301-4E44-8C88-F86C4B0B7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DEDC0-EE90-45B8-BF4A-85916AF38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3A4A4-38DF-41C5-A11A-6D8C8BCD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415C5B-8BFE-4673-AAB9-231C96E5C29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905BC-74AB-41B5-BDB3-71299E2A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A9D08-B3FA-4386-B2A5-69AD8DC6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5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BE8ADB-A17F-455A-8DB0-E70ABC4A9DDA}"/>
              </a:ext>
            </a:extLst>
          </p:cNvPr>
          <p:cNvSpPr/>
          <p:nvPr userDrawn="1"/>
        </p:nvSpPr>
        <p:spPr>
          <a:xfrm>
            <a:off x="0" y="0"/>
            <a:ext cx="6925901" cy="6858000"/>
          </a:xfrm>
          <a:prstGeom prst="rect">
            <a:avLst/>
          </a:prstGeom>
          <a:gradFill flip="none" rotWithShape="1">
            <a:gsLst>
              <a:gs pos="54000">
                <a:schemeClr val="accent5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F4AA-2EEB-4251-A6FA-ABAB3CE22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3690" y="171010"/>
            <a:ext cx="6637356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E4C2B-9B71-402A-918D-E053A45FFD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70320" y="889728"/>
            <a:ext cx="4200980" cy="92637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agenda 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Insert agenda 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Insert agenda 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Insert agenda 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Insert agenda 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Insert agenda item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B9064-0A14-406D-B0D5-C321C4254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6316307"/>
            <a:ext cx="2643930" cy="4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9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7152-3BC6-4299-B87D-64C694C0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84806-F989-4540-A3B1-21CFCF8F0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79239-2A62-4C8A-BCFB-9A934E894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415C5B-8BFE-4673-AAB9-231C96E5C29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07779-A87D-4925-A6DA-BB428185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46EAA-0A9E-46B5-B46B-CF447B02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79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160E48-5840-4413-A3F0-B62AF2B7B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4E98E-6317-4CEF-A9C5-C4109D414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E1C2E-6D92-47B0-8552-50718317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415C5B-8BFE-4673-AAB9-231C96E5C294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297D2-777E-45CA-B202-93331B13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520D5-4DBC-42B6-AA66-D1D9EE93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48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948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C773-D149-4B9A-9280-0D1B4A93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0591-9B48-402E-9D3A-DEC121B71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07DFF-8971-42A5-8862-A41C5985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A815-D948-4605-9B96-67A28C18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E48CA-D9A4-4876-A7F6-80DF253B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9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7CE1-3AD9-47B1-9530-426FA4B2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E9622-303D-4E22-9B3C-C72A858E9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555D7-2C1B-4AA9-932E-2CBF4851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B4CA9-C085-481A-AB5E-BE9B8673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1903D-B5EF-4976-B02E-08433B97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54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CCE3-0AEE-43EC-9C2C-FAC5F439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E2701-7C53-4BED-A64A-9AD000599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9094D-0743-4283-A0CC-FD2B57632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AA074-71A2-4D02-8707-FFAEF514D8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03636-1622-4270-9FCC-7AC74D9E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536F8-031D-4EB2-A35B-BF936833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363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EF22-4251-4C88-9BBF-6D1A14DA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62C90-A4D3-467C-8B3E-D41604EA9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180A8-DBE8-4D96-BF35-F125FDDB3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D3DAF-4914-44F4-82C3-738CC134D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35A6C-FAAE-40A1-8FA1-B0FFEFBA7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B9F69-96E9-4689-8A9C-DCAED34C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C2602-46F8-48C2-9C08-F2C48504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6D36B-7923-432C-906C-50FDD0C5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14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EAC8-EA6A-45FC-A091-EDD4E888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F4FB4-0225-4B2D-8FDD-9E2C854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CF120-496A-448A-A63E-38A15CA8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5E9CB-ABBB-427C-A1A2-40B08699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13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AEA58-6418-4783-8269-41F6C4B3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226A9-55E4-4067-B23E-A1AE688B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BEAC9-DFBF-4B62-8884-5C0C7322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47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EDC0-0E4A-4B1D-8044-6BFA2E68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3BAE-3854-41F4-8142-35D3963E2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EA6D4-F60A-4D51-BD1A-F231E9264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FA131-FD87-4E56-9FD3-94436903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4A896-8327-47B8-ABA8-59B9A105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63E97-1BB9-4F5E-8B13-83A37B2B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ADA0C70-5D1A-43BD-B0D8-BD01CEB926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6316307"/>
            <a:ext cx="2643930" cy="4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31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40F7-8D92-4AC1-B400-BDF98849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2E3858-1744-4084-A99A-2AF6E1D35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E13F9-7DDB-4DDB-B014-F7D6825D0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88939-EF13-408C-A972-68E44966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0A41F-AA9E-486F-86EE-FE2A4FF3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76602-B6C2-40F5-B359-92617B4B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65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B0F4-7411-41E4-954F-FD6BFC3D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0DA82-3EDA-4C5D-A0F3-2A184FFD0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CA47-18D5-47A2-9F80-2537719A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326B5-89FA-48E9-86D0-C2A10048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A4B12-D604-4C09-BFCD-EFB0AA4A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6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64003-7944-4DF7-A570-AB4D3ACDC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56E6C-74DD-4867-BBEF-8D37817F0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E6718-84E7-47EB-B883-6CE61524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527BC-75AE-48C8-91AC-67BDF8062CA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AD3AB-50A0-4DD5-8E28-646E2DEB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D2474-C7CF-4AC6-A951-1E538640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087B0E-806C-4A6F-841F-8E29C814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D681A4-CDB4-4023-B1CD-648A9AB06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6316307"/>
            <a:ext cx="2643930" cy="4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74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97000"/>
                <a:lumOff val="3000"/>
                <a:alpha val="88000"/>
              </a:schemeClr>
            </a:gs>
            <a:gs pos="65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086527-AB64-4097-BF57-9223186F4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116"/>
          <a:stretch/>
        </p:blipFill>
        <p:spPr>
          <a:xfrm>
            <a:off x="4607862" y="2024578"/>
            <a:ext cx="3256360" cy="28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5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5CBEF9-C13A-401B-8D8A-080696B47C5B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BCC5C-D072-432E-B76D-2B4532AD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18" y="982"/>
            <a:ext cx="12192000" cy="6579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16105-9F8A-48EC-97C3-057ACFBBF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71" y="893117"/>
            <a:ext cx="11827598" cy="48739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D142F-4943-4C1F-A8D2-9FD7F8AC373E}"/>
              </a:ext>
            </a:extLst>
          </p:cNvPr>
          <p:cNvCxnSpPr/>
          <p:nvPr userDrawn="1"/>
        </p:nvCxnSpPr>
        <p:spPr>
          <a:xfrm>
            <a:off x="0" y="676023"/>
            <a:ext cx="1219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6D681A4-CDB4-4023-B1CD-648A9AB06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6316307"/>
            <a:ext cx="2643930" cy="476270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5DC3BC83-DFA4-4F6F-9281-8075F61B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3343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D1147761-E745-4E82-9000-A916A425F6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6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5CBEF9-C13A-401B-8D8A-080696B47C5B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BCC5C-D072-432E-B76D-2B4532AD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D142F-4943-4C1F-A8D2-9FD7F8AC373E}"/>
              </a:ext>
            </a:extLst>
          </p:cNvPr>
          <p:cNvCxnSpPr/>
          <p:nvPr userDrawn="1"/>
        </p:nvCxnSpPr>
        <p:spPr>
          <a:xfrm>
            <a:off x="0" y="676023"/>
            <a:ext cx="1219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6D681A4-CDB4-4023-B1CD-648A9AB06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6316307"/>
            <a:ext cx="2643930" cy="476270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5DC3BC83-DFA4-4F6F-9281-8075F61B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3343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D1147761-E745-4E82-9000-A916A425F6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28149F8E-239D-4573-BA99-09E446187FB2}"/>
              </a:ext>
            </a:extLst>
          </p:cNvPr>
          <p:cNvSpPr/>
          <p:nvPr userDrawn="1"/>
        </p:nvSpPr>
        <p:spPr>
          <a:xfrm>
            <a:off x="3905761" y="3429000"/>
            <a:ext cx="2176272" cy="2002536"/>
          </a:xfrm>
          <a:prstGeom prst="teardrop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12FB9729-C46C-407B-84DB-F6EF11A97D83}"/>
              </a:ext>
            </a:extLst>
          </p:cNvPr>
          <p:cNvSpPr/>
          <p:nvPr userDrawn="1"/>
        </p:nvSpPr>
        <p:spPr>
          <a:xfrm flipH="1">
            <a:off x="6107780" y="3428999"/>
            <a:ext cx="2176272" cy="2002536"/>
          </a:xfrm>
          <a:prstGeom prst="teardrop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D0440A4B-2E32-4ECF-B6CD-67EBCD47B034}"/>
              </a:ext>
            </a:extLst>
          </p:cNvPr>
          <p:cNvSpPr/>
          <p:nvPr userDrawn="1"/>
        </p:nvSpPr>
        <p:spPr>
          <a:xfrm flipH="1" flipV="1">
            <a:off x="6109351" y="1407357"/>
            <a:ext cx="2176272" cy="2002536"/>
          </a:xfrm>
          <a:prstGeom prst="teardrop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2CBE7452-2B96-4E1F-AB4C-855426C05760}"/>
              </a:ext>
            </a:extLst>
          </p:cNvPr>
          <p:cNvSpPr/>
          <p:nvPr userDrawn="1"/>
        </p:nvSpPr>
        <p:spPr>
          <a:xfrm flipV="1">
            <a:off x="3929405" y="1425676"/>
            <a:ext cx="2172091" cy="2006467"/>
          </a:xfrm>
          <a:prstGeom prst="teardrop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A62114-4A3C-408F-89B7-8EE287BBD92F}"/>
              </a:ext>
            </a:extLst>
          </p:cNvPr>
          <p:cNvSpPr/>
          <p:nvPr userDrawn="1"/>
        </p:nvSpPr>
        <p:spPr>
          <a:xfrm>
            <a:off x="5505253" y="2903457"/>
            <a:ext cx="1168924" cy="1048732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23" name="Graphic 22" descr="Single gear">
            <a:extLst>
              <a:ext uri="{FF2B5EF4-FFF2-40B4-BE49-F238E27FC236}">
                <a16:creationId xmlns:a16="http://schemas.microsoft.com/office/drawing/2014/main" id="{BBB4DE67-0522-4DCF-952B-422A6A8C74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8227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9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c 16">
            <a:extLst>
              <a:ext uri="{FF2B5EF4-FFF2-40B4-BE49-F238E27FC236}">
                <a16:creationId xmlns:a16="http://schemas.microsoft.com/office/drawing/2014/main" id="{17428A89-1460-4C05-BD87-7D6EF14E01CD}"/>
              </a:ext>
            </a:extLst>
          </p:cNvPr>
          <p:cNvSpPr/>
          <p:nvPr userDrawn="1"/>
        </p:nvSpPr>
        <p:spPr>
          <a:xfrm>
            <a:off x="2370654" y="1322109"/>
            <a:ext cx="3412503" cy="4213782"/>
          </a:xfrm>
          <a:prstGeom prst="arc">
            <a:avLst>
              <a:gd name="adj1" fmla="val 16200000"/>
              <a:gd name="adj2" fmla="val 5602852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30EE-D965-4182-BB98-87B20FE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A80799-B34E-4412-8594-5822B9D255E2}"/>
              </a:ext>
            </a:extLst>
          </p:cNvPr>
          <p:cNvSpPr/>
          <p:nvPr userDrawn="1"/>
        </p:nvSpPr>
        <p:spPr>
          <a:xfrm>
            <a:off x="678730" y="1894788"/>
            <a:ext cx="3591612" cy="3176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03975A-320A-42DD-B93D-86EECB8F8737}"/>
              </a:ext>
            </a:extLst>
          </p:cNvPr>
          <p:cNvSpPr>
            <a:spLocks noChangeAspect="1"/>
          </p:cNvSpPr>
          <p:nvPr userDrawn="1"/>
        </p:nvSpPr>
        <p:spPr>
          <a:xfrm>
            <a:off x="872166" y="2065884"/>
            <a:ext cx="3204740" cy="283464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A18688-04D8-4042-9715-83139151C0CB}"/>
              </a:ext>
            </a:extLst>
          </p:cNvPr>
          <p:cNvSpPr>
            <a:spLocks noChangeAspect="1"/>
          </p:cNvSpPr>
          <p:nvPr userDrawn="1"/>
        </p:nvSpPr>
        <p:spPr>
          <a:xfrm>
            <a:off x="611651" y="1835455"/>
            <a:ext cx="3725770" cy="32954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89E970-7109-4CD3-98E3-CFCBE8114F96}"/>
              </a:ext>
            </a:extLst>
          </p:cNvPr>
          <p:cNvSpPr/>
          <p:nvPr userDrawn="1"/>
        </p:nvSpPr>
        <p:spPr>
          <a:xfrm>
            <a:off x="4212849" y="1057218"/>
            <a:ext cx="1026431" cy="952107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FCD3CD-DBB6-44C6-9957-A8D30E2FE513}"/>
              </a:ext>
            </a:extLst>
          </p:cNvPr>
          <p:cNvSpPr/>
          <p:nvPr userDrawn="1"/>
        </p:nvSpPr>
        <p:spPr>
          <a:xfrm>
            <a:off x="5239279" y="2856058"/>
            <a:ext cx="1026431" cy="9521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1112BB-93D1-47D3-8C83-94B05CC6F800}"/>
              </a:ext>
            </a:extLst>
          </p:cNvPr>
          <p:cNvSpPr/>
          <p:nvPr userDrawn="1"/>
        </p:nvSpPr>
        <p:spPr>
          <a:xfrm>
            <a:off x="4212848" y="4654899"/>
            <a:ext cx="1026431" cy="952107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EA34E7C-7372-4420-B0DB-F92B24F473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985638"/>
            <a:ext cx="5753100" cy="10354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Tx/>
              <a:buChar char="−"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1200150" indent="-285750">
              <a:buFontTx/>
              <a:buChar char="−"/>
              <a:defRPr sz="1400"/>
            </a:lvl3pPr>
            <a:lvl4pPr marL="1657350" indent="-285750">
              <a:buFontTx/>
              <a:buChar char="−"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5FDD0B21-5F83-494B-9E9B-A6063116E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8845" y="2856058"/>
            <a:ext cx="5440255" cy="10354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Tx/>
              <a:buChar char="−"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1200150" indent="-285750">
              <a:buFontTx/>
              <a:buChar char="−"/>
              <a:defRPr sz="1400"/>
            </a:lvl3pPr>
            <a:lvl4pPr marL="1657350" indent="-285750">
              <a:buFontTx/>
              <a:buChar char="−"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7963186-09AB-4E23-B101-BC9C2BDC92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2536" y="4615910"/>
            <a:ext cx="5753100" cy="10354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Tx/>
              <a:buChar char="−"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1200150" indent="-285750">
              <a:buFontTx/>
              <a:buChar char="−"/>
              <a:defRPr sz="1400"/>
            </a:lvl3pPr>
            <a:lvl4pPr marL="1657350" indent="-285750">
              <a:buFontTx/>
              <a:buChar char="−"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8780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3B42-B465-43F6-801E-8FF906D4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275A3-94B7-4A4C-8307-C14328398D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2F77A-EC18-48FD-8DEE-3E8EC42CC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74"/>
            <a:ext cx="12192000" cy="53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5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97000"/>
                <a:lumOff val="3000"/>
                <a:alpha val="88000"/>
              </a:schemeClr>
            </a:gs>
            <a:gs pos="65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452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7EBF9B-C42B-4BDB-B1BF-F4F42EE8482D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9EA586-B78D-4C63-878E-C2B288B1439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6316307"/>
            <a:ext cx="2643930" cy="4762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179DEB-458C-490B-9D6D-2CC06808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3343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fld id="{D1147761-E745-4E82-9000-A916A425F69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3414C4-4AFE-42FE-8263-04195ED054E7}"/>
              </a:ext>
            </a:extLst>
          </p:cNvPr>
          <p:cNvCxnSpPr/>
          <p:nvPr userDrawn="1"/>
        </p:nvCxnSpPr>
        <p:spPr>
          <a:xfrm>
            <a:off x="0" y="676023"/>
            <a:ext cx="12192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7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96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D26F50-EE21-47AD-8B48-54F80B6EEAAB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gradFill flip="none" rotWithShape="1">
            <a:gsLst>
              <a:gs pos="0">
                <a:srgbClr val="496491"/>
              </a:gs>
              <a:gs pos="100000">
                <a:srgbClr val="92C46D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55E65-76A6-4EDA-AA2D-5157D6CBBD8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" y="6316307"/>
            <a:ext cx="2643930" cy="47627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6F0319-01F6-4108-9EE9-BAB4A5C673DF}"/>
              </a:ext>
            </a:extLst>
          </p:cNvPr>
          <p:cNvSpPr txBox="1">
            <a:spLocks/>
          </p:cNvSpPr>
          <p:nvPr userDrawn="1"/>
        </p:nvSpPr>
        <p:spPr>
          <a:xfrm>
            <a:off x="9223343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47761-E745-4E82-9000-A916A425F694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15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ata.ny.gov/Energy-Environment/Spill-Incidents/u44d-k5fk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72FA-030B-4724-A39C-9C435B708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89" y="171010"/>
            <a:ext cx="11498413" cy="2387600"/>
          </a:xfrm>
        </p:spPr>
        <p:txBody>
          <a:bodyPr lIns="91440" tIns="45720" rIns="91440" bIns="45720" anchor="b"/>
          <a:lstStyle/>
          <a:p>
            <a:r>
              <a:rPr lang="en-US" dirty="0"/>
              <a:t>DAV6100: A project on analyzing spill incidents in New York 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ADD1C-8A17-4D94-8BA1-2D8391B5D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89" y="3060678"/>
            <a:ext cx="6637356" cy="2164471"/>
          </a:xfrm>
        </p:spPr>
        <p:txBody>
          <a:bodyPr lIns="91440" tIns="45720" rIns="91440" bIns="45720" anchor="t"/>
          <a:lstStyle/>
          <a:p>
            <a:r>
              <a:rPr lang="en-US" b="1" dirty="0"/>
              <a:t>Group 7:</a:t>
            </a:r>
          </a:p>
          <a:p>
            <a:r>
              <a:rPr lang="en-US" dirty="0">
                <a:cs typeface="Calibri Light"/>
              </a:rPr>
              <a:t>Lakshmikar Reddy Polamreddy</a:t>
            </a:r>
          </a:p>
          <a:p>
            <a:r>
              <a:rPr lang="en-US" dirty="0">
                <a:cs typeface="Calibri Light"/>
              </a:rPr>
              <a:t>Banty Phagotra</a:t>
            </a:r>
          </a:p>
          <a:p>
            <a:r>
              <a:rPr lang="en-US" dirty="0">
                <a:cs typeface="Calibri Light"/>
              </a:rPr>
              <a:t>Sandeep</a:t>
            </a:r>
          </a:p>
          <a:p>
            <a:r>
              <a:rPr lang="en-US" dirty="0">
                <a:cs typeface="Calibri Light"/>
              </a:rPr>
              <a:t>Yashwanth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003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B146DB-9D4D-74C2-605F-A0B170BD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7" y="814929"/>
            <a:ext cx="7995820" cy="32084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4A9E6-9393-FD25-C2C8-79BF7DD8E24A}"/>
              </a:ext>
            </a:extLst>
          </p:cNvPr>
          <p:cNvSpPr txBox="1"/>
          <p:nvPr/>
        </p:nvSpPr>
        <p:spPr>
          <a:xfrm>
            <a:off x="1749640" y="4031940"/>
            <a:ext cx="1500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AWS Crawler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C09EF0B-D10A-DFA9-31B2-241E5EA88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148" y="2601775"/>
            <a:ext cx="6375646" cy="286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75A75-6C31-D7C1-0B54-11F599D5E572}"/>
              </a:ext>
            </a:extLst>
          </p:cNvPr>
          <p:cNvSpPr txBox="1"/>
          <p:nvPr/>
        </p:nvSpPr>
        <p:spPr>
          <a:xfrm>
            <a:off x="9066319" y="5526348"/>
            <a:ext cx="1500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AWS Glue job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92523BB-4B22-1CB9-28DC-897016FB5A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25418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OLTP Database ETL process through AWS</a:t>
            </a:r>
            <a:endParaRPr lang="en-US" dirty="0" err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665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process and ER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51DFE-FDEC-4FE9-85E2-E7EC5073308D}"/>
              </a:ext>
            </a:extLst>
          </p:cNvPr>
          <p:cNvSpPr/>
          <p:nvPr/>
        </p:nvSpPr>
        <p:spPr>
          <a:xfrm>
            <a:off x="167148" y="769374"/>
            <a:ext cx="11930049" cy="53192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21F30CAC-7206-A6D7-77E2-7AA5221E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84" y="1038388"/>
            <a:ext cx="6989684" cy="4433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F21F60-E229-60C5-022E-62EA6AD9A800}"/>
              </a:ext>
            </a:extLst>
          </p:cNvPr>
          <p:cNvSpPr txBox="1"/>
          <p:nvPr/>
        </p:nvSpPr>
        <p:spPr>
          <a:xfrm>
            <a:off x="491970" y="2093650"/>
            <a:ext cx="371974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First created OLTP database using AWS services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Then created OLAP database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Star schema using surrogate keys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4 Dimension tables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1 Fact table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Created stored procedures and triggers</a:t>
            </a:r>
          </a:p>
        </p:txBody>
      </p:sp>
    </p:spTree>
    <p:extLst>
      <p:ext uri="{BB962C8B-B14F-4D97-AF65-F5344CB8AC3E}">
        <p14:creationId xmlns:p14="http://schemas.microsoft.com/office/powerpoint/2010/main" val="196210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35B819-7285-8B80-053E-211ED7C74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85" y="939182"/>
            <a:ext cx="8654246" cy="4565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D88CB42A-618B-454A-F4E9-BCED14D9070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ETL process for OLAP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D5381-3406-BB3E-97D4-EC534CCCDD85}"/>
              </a:ext>
            </a:extLst>
          </p:cNvPr>
          <p:cNvSpPr txBox="1"/>
          <p:nvPr/>
        </p:nvSpPr>
        <p:spPr>
          <a:xfrm>
            <a:off x="5164932" y="5550283"/>
            <a:ext cx="2583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Insert statements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62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5E29D38F-3F71-EB04-8DBA-56A1E25F5D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Stored procedure and Triggers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A6BDD0-B4B4-4B1A-2DA3-D7F4FC5A3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129083"/>
            <a:ext cx="4947022" cy="3763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0C9AB9-68EC-AF3A-FF7B-619116F1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06" y="1130213"/>
            <a:ext cx="6269316" cy="3760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88895-97A5-FDF6-F23F-F2D91AF433A9}"/>
              </a:ext>
            </a:extLst>
          </p:cNvPr>
          <p:cNvSpPr txBox="1"/>
          <p:nvPr/>
        </p:nvSpPr>
        <p:spPr>
          <a:xfrm>
            <a:off x="1480699" y="4973234"/>
            <a:ext cx="2724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Stored procedure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70678-AFC7-9F30-1817-E20C97FB8294}"/>
              </a:ext>
            </a:extLst>
          </p:cNvPr>
          <p:cNvSpPr txBox="1"/>
          <p:nvPr/>
        </p:nvSpPr>
        <p:spPr>
          <a:xfrm>
            <a:off x="7270405" y="4891057"/>
            <a:ext cx="1798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Trigger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6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visualization and deliverables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51DFE-FDEC-4FE9-85E2-E7EC5073308D}"/>
              </a:ext>
            </a:extLst>
          </p:cNvPr>
          <p:cNvSpPr/>
          <p:nvPr/>
        </p:nvSpPr>
        <p:spPr>
          <a:xfrm>
            <a:off x="167148" y="769374"/>
            <a:ext cx="11930049" cy="53192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216CD2EB-B697-6476-896E-FEC3E7DB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382" y="1143492"/>
            <a:ext cx="6109315" cy="3912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512414BD-A6D6-F1B1-914D-ACB4F218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8" y="1142270"/>
            <a:ext cx="3697547" cy="3937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B29A2F-9E76-C4F5-83B6-FF91C89DCD1B}"/>
              </a:ext>
            </a:extLst>
          </p:cNvPr>
          <p:cNvSpPr txBox="1"/>
          <p:nvPr/>
        </p:nvSpPr>
        <p:spPr>
          <a:xfrm>
            <a:off x="329211" y="5082466"/>
            <a:ext cx="493302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/>
              </a:rPr>
              <a:t>Equipment failure is the major cause of spill and accounts for 37% of the total spill occurrences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/>
              </a:rPr>
              <a:t>The cause of spill is unknown in 18%(appx) of the incidents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8D2EC-DED4-EEAD-5CBC-7CAB348893BA}"/>
              </a:ext>
            </a:extLst>
          </p:cNvPr>
          <p:cNvSpPr txBox="1"/>
          <p:nvPr/>
        </p:nvSpPr>
        <p:spPr>
          <a:xfrm>
            <a:off x="5559639" y="5119456"/>
            <a:ext cx="62424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/>
              </a:rPr>
              <a:t>Commercial/Industrial facilities and private dwellings are the major sources and responsible for 50% of the spill occurrences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/>
              </a:rPr>
              <a:t>The source of spill is unknown in 11%(appx) of the incidents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D7C80-EB02-0768-B4A0-8BC9204AC395}"/>
              </a:ext>
            </a:extLst>
          </p:cNvPr>
          <p:cNvSpPr txBox="1"/>
          <p:nvPr/>
        </p:nvSpPr>
        <p:spPr>
          <a:xfrm>
            <a:off x="6987465" y="769398"/>
            <a:ext cx="1692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Source of spill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69919-6C83-9152-99E5-6238B30E9D87}"/>
              </a:ext>
            </a:extLst>
          </p:cNvPr>
          <p:cNvSpPr txBox="1"/>
          <p:nvPr/>
        </p:nvSpPr>
        <p:spPr>
          <a:xfrm>
            <a:off x="1446319" y="769398"/>
            <a:ext cx="1692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Cause of spill</a:t>
            </a:r>
          </a:p>
        </p:txBody>
      </p:sp>
    </p:spTree>
    <p:extLst>
      <p:ext uri="{BB962C8B-B14F-4D97-AF65-F5344CB8AC3E}">
        <p14:creationId xmlns:p14="http://schemas.microsoft.com/office/powerpoint/2010/main" val="334092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visualization and deliverables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51DFE-FDEC-4FE9-85E2-E7EC5073308D}"/>
              </a:ext>
            </a:extLst>
          </p:cNvPr>
          <p:cNvSpPr/>
          <p:nvPr/>
        </p:nvSpPr>
        <p:spPr>
          <a:xfrm>
            <a:off x="167148" y="769374"/>
            <a:ext cx="11930049" cy="53192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75067-9F03-976D-6359-615155EBC89D}"/>
              </a:ext>
            </a:extLst>
          </p:cNvPr>
          <p:cNvSpPr txBox="1"/>
          <p:nvPr/>
        </p:nvSpPr>
        <p:spPr>
          <a:xfrm>
            <a:off x="166455" y="850777"/>
            <a:ext cx="11413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County-wise analysis of the relationship between the number of spill occurrences and the income level of people </a:t>
            </a:r>
          </a:p>
        </p:txBody>
      </p:sp>
      <p:pic>
        <p:nvPicPr>
          <p:cNvPr id="2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EF6B0FC-F695-5155-92DC-17BE0242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80" y="1747052"/>
            <a:ext cx="5746811" cy="1440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6DE96-0210-D61B-C3C2-A741F8EA3931}"/>
              </a:ext>
            </a:extLst>
          </p:cNvPr>
          <p:cNvSpPr txBox="1"/>
          <p:nvPr/>
        </p:nvSpPr>
        <p:spPr>
          <a:xfrm>
            <a:off x="7238999" y="3121981"/>
            <a:ext cx="4257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% of households with income $200k or more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8F8CB-9747-2C39-CFD9-E8387BDB4EDB}"/>
              </a:ext>
            </a:extLst>
          </p:cNvPr>
          <p:cNvSpPr txBox="1"/>
          <p:nvPr/>
        </p:nvSpPr>
        <p:spPr>
          <a:xfrm>
            <a:off x="6610164" y="1560991"/>
            <a:ext cx="7287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County</a:t>
            </a:r>
          </a:p>
        </p:txBody>
      </p:sp>
      <p:pic>
        <p:nvPicPr>
          <p:cNvPr id="13" name="Picture 13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C58097E3-5CAE-D7DF-4366-92D64FC98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7" y="3330915"/>
            <a:ext cx="5672831" cy="13798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BC2D01-56CC-80BA-903E-14B85AE4EF03}"/>
              </a:ext>
            </a:extLst>
          </p:cNvPr>
          <p:cNvSpPr txBox="1"/>
          <p:nvPr/>
        </p:nvSpPr>
        <p:spPr>
          <a:xfrm>
            <a:off x="425387" y="3121981"/>
            <a:ext cx="7287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CB4FDE-7DB7-55AF-9D08-F531FA48FDDC}"/>
              </a:ext>
            </a:extLst>
          </p:cNvPr>
          <p:cNvSpPr txBox="1"/>
          <p:nvPr/>
        </p:nvSpPr>
        <p:spPr>
          <a:xfrm>
            <a:off x="2652202" y="4712563"/>
            <a:ext cx="1594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Number of spills</a:t>
            </a:r>
          </a:p>
        </p:txBody>
      </p:sp>
      <p:pic>
        <p:nvPicPr>
          <p:cNvPr id="17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F731A443-EF50-FB6A-AC20-508FBDE66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750" y="4053891"/>
            <a:ext cx="5635840" cy="14505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A85CDD-8B05-839E-45A1-80D4A46942E6}"/>
              </a:ext>
            </a:extLst>
          </p:cNvPr>
          <p:cNvSpPr txBox="1"/>
          <p:nvPr/>
        </p:nvSpPr>
        <p:spPr>
          <a:xfrm>
            <a:off x="7320377" y="5504156"/>
            <a:ext cx="4257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% of households with income $10k or less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FF57C-8956-940D-EFB8-7E58BFC6FDBB}"/>
              </a:ext>
            </a:extLst>
          </p:cNvPr>
          <p:cNvSpPr txBox="1"/>
          <p:nvPr/>
        </p:nvSpPr>
        <p:spPr>
          <a:xfrm>
            <a:off x="358805" y="1790330"/>
            <a:ext cx="214913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10 counties account for more than 55% of the total spills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F1FCD9-32A1-AF9B-033D-2F0621876453}"/>
              </a:ext>
            </a:extLst>
          </p:cNvPr>
          <p:cNvSpPr txBox="1"/>
          <p:nvPr/>
        </p:nvSpPr>
        <p:spPr>
          <a:xfrm>
            <a:off x="8459678" y="1405631"/>
            <a:ext cx="1594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Top 10 counties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209ECD-F1EA-B9C7-FD64-4EA98411F40C}"/>
              </a:ext>
            </a:extLst>
          </p:cNvPr>
          <p:cNvSpPr txBox="1"/>
          <p:nvPr/>
        </p:nvSpPr>
        <p:spPr>
          <a:xfrm>
            <a:off x="8652027" y="3743418"/>
            <a:ext cx="1594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Top 10 counties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867B8-D5E0-F7E1-2AC2-20B2AE1B22D0}"/>
              </a:ext>
            </a:extLst>
          </p:cNvPr>
          <p:cNvSpPr txBox="1"/>
          <p:nvPr/>
        </p:nvSpPr>
        <p:spPr>
          <a:xfrm>
            <a:off x="6750727" y="3810001"/>
            <a:ext cx="7287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CF68A-330A-2B37-0B1C-99BC086E0F84}"/>
              </a:ext>
            </a:extLst>
          </p:cNvPr>
          <p:cNvSpPr txBox="1"/>
          <p:nvPr/>
        </p:nvSpPr>
        <p:spPr>
          <a:xfrm>
            <a:off x="358804" y="5030679"/>
            <a:ext cx="57690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b="1" dirty="0">
                <a:cs typeface="Calibri"/>
              </a:rPr>
              <a:t>More spills occurred in counties with more wealthy people (6 out of 10 counties match here)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cs typeface="Calibri"/>
              </a:rPr>
              <a:t>Less spills occurred in counties with less wealthy people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cs typeface="Calibri"/>
              </a:rPr>
              <a:t>There is no strong relationship between number of spills and the income level of people.</a:t>
            </a: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cs typeface="Calibri"/>
              </a:rPr>
              <a:t>Our assumption is false</a:t>
            </a:r>
          </a:p>
        </p:txBody>
      </p:sp>
      <p:pic>
        <p:nvPicPr>
          <p:cNvPr id="24" name="Picture 24" descr="Chart, bubble chart&#10;&#10;Description automatically generated">
            <a:extLst>
              <a:ext uri="{FF2B5EF4-FFF2-40B4-BE49-F238E27FC236}">
                <a16:creationId xmlns:a16="http://schemas.microsoft.com/office/drawing/2014/main" id="{0A7B0BE2-D944-B637-6378-49AC80D30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361" y="1402164"/>
            <a:ext cx="1988598" cy="18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visualization and deliverables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51DFE-FDEC-4FE9-85E2-E7EC5073308D}"/>
              </a:ext>
            </a:extLst>
          </p:cNvPr>
          <p:cNvSpPr/>
          <p:nvPr/>
        </p:nvSpPr>
        <p:spPr>
          <a:xfrm>
            <a:off x="167148" y="769374"/>
            <a:ext cx="11930049" cy="53192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75067-9F03-976D-6359-615155EBC89D}"/>
              </a:ext>
            </a:extLst>
          </p:cNvPr>
          <p:cNvSpPr txBox="1"/>
          <p:nvPr/>
        </p:nvSpPr>
        <p:spPr>
          <a:xfrm>
            <a:off x="166455" y="850777"/>
            <a:ext cx="119241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County-wise analysis of the relationship between the number of spill occurrences and the number of manufacturing firms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6DE96-0210-D61B-C3C2-A741F8EA3931}"/>
              </a:ext>
            </a:extLst>
          </p:cNvPr>
          <p:cNvSpPr txBox="1"/>
          <p:nvPr/>
        </p:nvSpPr>
        <p:spPr>
          <a:xfrm>
            <a:off x="7853038" y="3898777"/>
            <a:ext cx="3569563" cy="3151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Number of manufacturing establishments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8F8CB-9747-2C39-CFD9-E8387BDB4EDB}"/>
              </a:ext>
            </a:extLst>
          </p:cNvPr>
          <p:cNvSpPr txBox="1"/>
          <p:nvPr/>
        </p:nvSpPr>
        <p:spPr>
          <a:xfrm>
            <a:off x="6675712" y="2044410"/>
            <a:ext cx="7287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County</a:t>
            </a:r>
          </a:p>
        </p:txBody>
      </p:sp>
      <p:pic>
        <p:nvPicPr>
          <p:cNvPr id="13" name="Picture 13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C58097E3-5CAE-D7DF-4366-92D64FC9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5" y="2672488"/>
            <a:ext cx="5672831" cy="13798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BC2D01-56CC-80BA-903E-14B85AE4EF03}"/>
              </a:ext>
            </a:extLst>
          </p:cNvPr>
          <p:cNvSpPr txBox="1"/>
          <p:nvPr/>
        </p:nvSpPr>
        <p:spPr>
          <a:xfrm>
            <a:off x="299620" y="2426564"/>
            <a:ext cx="7287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CB4FDE-7DB7-55AF-9D08-F531FA48FDDC}"/>
              </a:ext>
            </a:extLst>
          </p:cNvPr>
          <p:cNvSpPr txBox="1"/>
          <p:nvPr/>
        </p:nvSpPr>
        <p:spPr>
          <a:xfrm>
            <a:off x="832280" y="4054136"/>
            <a:ext cx="1594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Number of spills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FF57C-8956-940D-EFB8-7E58BFC6FDBB}"/>
              </a:ext>
            </a:extLst>
          </p:cNvPr>
          <p:cNvSpPr txBox="1"/>
          <p:nvPr/>
        </p:nvSpPr>
        <p:spPr>
          <a:xfrm>
            <a:off x="1949387" y="2271204"/>
            <a:ext cx="14167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Top 10 counties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F1FCD9-32A1-AF9B-033D-2F0621876453}"/>
              </a:ext>
            </a:extLst>
          </p:cNvPr>
          <p:cNvSpPr txBox="1"/>
          <p:nvPr/>
        </p:nvSpPr>
        <p:spPr>
          <a:xfrm>
            <a:off x="8697291" y="1970986"/>
            <a:ext cx="1594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Top 10 counties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CF68A-330A-2B37-0B1C-99BC086E0F84}"/>
              </a:ext>
            </a:extLst>
          </p:cNvPr>
          <p:cNvSpPr txBox="1"/>
          <p:nvPr/>
        </p:nvSpPr>
        <p:spPr>
          <a:xfrm>
            <a:off x="299620" y="4971495"/>
            <a:ext cx="105037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More spills occurred in counties with a greater number of manufacturing establishments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Our assumption is true</a:t>
            </a:r>
          </a:p>
        </p:txBody>
      </p:sp>
      <p:pic>
        <p:nvPicPr>
          <p:cNvPr id="9" name="Picture 9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C086111-9BDB-7B92-FACD-FFF79867B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03" y="2346390"/>
            <a:ext cx="5733845" cy="14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Milestones &amp; Timeline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C1E8C6-3E2F-4389-AE15-874B027305CD}"/>
              </a:ext>
            </a:extLst>
          </p:cNvPr>
          <p:cNvCxnSpPr>
            <a:cxnSpLocks/>
            <a:stCxn id="8" idx="0"/>
            <a:endCxn id="24" idx="4"/>
          </p:cNvCxnSpPr>
          <p:nvPr/>
        </p:nvCxnSpPr>
        <p:spPr>
          <a:xfrm flipV="1">
            <a:off x="10047325" y="3504443"/>
            <a:ext cx="10111" cy="65900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0C532B3-3F0E-43C7-8D75-1AC919CFDB2F}"/>
              </a:ext>
            </a:extLst>
          </p:cNvPr>
          <p:cNvSpPr/>
          <p:nvPr/>
        </p:nvSpPr>
        <p:spPr>
          <a:xfrm>
            <a:off x="9544405" y="4163447"/>
            <a:ext cx="1005840" cy="1005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DF5BA1-0BF6-4784-9063-6CFF9B2DC998}"/>
              </a:ext>
            </a:extLst>
          </p:cNvPr>
          <p:cNvCxnSpPr>
            <a:cxnSpLocks/>
          </p:cNvCxnSpPr>
          <p:nvPr/>
        </p:nvCxnSpPr>
        <p:spPr>
          <a:xfrm flipV="1">
            <a:off x="8048278" y="2336814"/>
            <a:ext cx="3163" cy="649577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1EE3ADD-3637-46A3-A97F-1268BE03EAC0}"/>
              </a:ext>
            </a:extLst>
          </p:cNvPr>
          <p:cNvSpPr/>
          <p:nvPr/>
        </p:nvSpPr>
        <p:spPr>
          <a:xfrm>
            <a:off x="7528683" y="1395688"/>
            <a:ext cx="1005840" cy="1005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FD8117-B3D4-4165-B952-97A1ACDF4C77}"/>
              </a:ext>
            </a:extLst>
          </p:cNvPr>
          <p:cNvCxnSpPr>
            <a:cxnSpLocks/>
            <a:stCxn id="31" idx="0"/>
            <a:endCxn id="22" idx="4"/>
          </p:cNvCxnSpPr>
          <p:nvPr/>
        </p:nvCxnSpPr>
        <p:spPr>
          <a:xfrm flipV="1">
            <a:off x="6043068" y="3504444"/>
            <a:ext cx="6947" cy="65900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06B83E-5E79-4AC1-9E4E-859F737110B6}"/>
              </a:ext>
            </a:extLst>
          </p:cNvPr>
          <p:cNvCxnSpPr>
            <a:cxnSpLocks/>
          </p:cNvCxnSpPr>
          <p:nvPr/>
        </p:nvCxnSpPr>
        <p:spPr>
          <a:xfrm flipV="1">
            <a:off x="4046305" y="2361374"/>
            <a:ext cx="3163" cy="649577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D0377A-E36A-46DB-8503-CA52C07EF248}"/>
              </a:ext>
            </a:extLst>
          </p:cNvPr>
          <p:cNvCxnSpPr>
            <a:cxnSpLocks/>
            <a:stCxn id="25" idx="0"/>
            <a:endCxn id="20" idx="4"/>
          </p:cNvCxnSpPr>
          <p:nvPr/>
        </p:nvCxnSpPr>
        <p:spPr>
          <a:xfrm flipV="1">
            <a:off x="1953956" y="3513871"/>
            <a:ext cx="10110" cy="64957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27A23A-3596-4923-8856-3CEB2C820DCF}"/>
              </a:ext>
            </a:extLst>
          </p:cNvPr>
          <p:cNvGrpSpPr/>
          <p:nvPr/>
        </p:nvGrpSpPr>
        <p:grpSpPr>
          <a:xfrm>
            <a:off x="1010387" y="3074194"/>
            <a:ext cx="10119023" cy="354806"/>
            <a:chOff x="2032918" y="3074193"/>
            <a:chExt cx="8126163" cy="709612"/>
          </a:xfrm>
        </p:grpSpPr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5DF0AA6A-CAEE-4F38-844A-538728CCA350}"/>
                </a:ext>
              </a:extLst>
            </p:cNvPr>
            <p:cNvSpPr/>
            <p:nvPr/>
          </p:nvSpPr>
          <p:spPr>
            <a:xfrm>
              <a:off x="2032918" y="3074193"/>
              <a:ext cx="1774031" cy="709612"/>
            </a:xfrm>
            <a:prstGeom prst="flowChartAlternateProcess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0821" tIns="38672" rIns="393478" bIns="38672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900" kern="1200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015F3F3-3A86-4B3F-A930-B8016E30D0C4}"/>
                </a:ext>
              </a:extLst>
            </p:cNvPr>
            <p:cNvSpPr/>
            <p:nvPr/>
          </p:nvSpPr>
          <p:spPr>
            <a:xfrm>
              <a:off x="3629546" y="3074193"/>
              <a:ext cx="1774031" cy="709612"/>
            </a:xfrm>
            <a:prstGeom prst="flowChartProcess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0821" tIns="38672" rIns="393478" bIns="38672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900" kern="1200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93006027-D030-4F5E-A53B-257F3CC9B1A3}"/>
                </a:ext>
              </a:extLst>
            </p:cNvPr>
            <p:cNvSpPr/>
            <p:nvPr/>
          </p:nvSpPr>
          <p:spPr>
            <a:xfrm>
              <a:off x="5226174" y="3074193"/>
              <a:ext cx="1739650" cy="709612"/>
            </a:xfrm>
            <a:prstGeom prst="flowChartProcess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6820" tIns="37338" rIns="392144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/>
            </a:p>
          </p:txBody>
        </p:sp>
        <p:sp>
          <p:nvSpPr>
            <p:cNvPr id="18" name="Freeform: Shape 15">
              <a:extLst>
                <a:ext uri="{FF2B5EF4-FFF2-40B4-BE49-F238E27FC236}">
                  <a16:creationId xmlns:a16="http://schemas.microsoft.com/office/drawing/2014/main" id="{D58B8E1F-17CA-4ED9-9266-DE3302E692F6}"/>
                </a:ext>
              </a:extLst>
            </p:cNvPr>
            <p:cNvSpPr/>
            <p:nvPr/>
          </p:nvSpPr>
          <p:spPr>
            <a:xfrm>
              <a:off x="8385050" y="3074193"/>
              <a:ext cx="1774031" cy="70961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0828" tIns="58674" rIns="413480" bIns="58674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400" kern="1200" dirty="0"/>
            </a:p>
          </p:txBody>
        </p:sp>
        <p:sp>
          <p:nvSpPr>
            <p:cNvPr id="19" name="Freeform: Shape 14">
              <a:extLst>
                <a:ext uri="{FF2B5EF4-FFF2-40B4-BE49-F238E27FC236}">
                  <a16:creationId xmlns:a16="http://schemas.microsoft.com/office/drawing/2014/main" id="{2CD75763-6CBD-43D8-BDFE-ED6764224909}"/>
                </a:ext>
              </a:extLst>
            </p:cNvPr>
            <p:cNvSpPr/>
            <p:nvPr/>
          </p:nvSpPr>
          <p:spPr>
            <a:xfrm>
              <a:off x="6788422" y="3074193"/>
              <a:ext cx="1774031" cy="709612"/>
            </a:xfrm>
            <a:prstGeom prst="flowChartProcess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0828" tIns="58674" rIns="413480" bIns="58674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400" kern="1200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232959D-9BB0-4DF0-A36A-1205D595D341}"/>
              </a:ext>
            </a:extLst>
          </p:cNvPr>
          <p:cNvSpPr/>
          <p:nvPr/>
        </p:nvSpPr>
        <p:spPr>
          <a:xfrm>
            <a:off x="1712606" y="3010951"/>
            <a:ext cx="502920" cy="50292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AE0A7C-F5E1-49EE-A15E-FAE86D33BF66}"/>
              </a:ext>
            </a:extLst>
          </p:cNvPr>
          <p:cNvSpPr/>
          <p:nvPr/>
        </p:nvSpPr>
        <p:spPr>
          <a:xfrm>
            <a:off x="3794845" y="3010951"/>
            <a:ext cx="502920" cy="50292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1D7CB8-D83C-45E1-9FDB-FE9964A8AB22}"/>
              </a:ext>
            </a:extLst>
          </p:cNvPr>
          <p:cNvSpPr/>
          <p:nvPr/>
        </p:nvSpPr>
        <p:spPr>
          <a:xfrm>
            <a:off x="5798555" y="3001524"/>
            <a:ext cx="502920" cy="50292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BC139D-2708-4BB5-A67E-5D74AA8F96BA}"/>
              </a:ext>
            </a:extLst>
          </p:cNvPr>
          <p:cNvSpPr/>
          <p:nvPr/>
        </p:nvSpPr>
        <p:spPr>
          <a:xfrm>
            <a:off x="7802265" y="3010951"/>
            <a:ext cx="502920" cy="50292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8F1EB7-800C-414A-8C70-DFD06B2017AC}"/>
              </a:ext>
            </a:extLst>
          </p:cNvPr>
          <p:cNvSpPr/>
          <p:nvPr/>
        </p:nvSpPr>
        <p:spPr>
          <a:xfrm>
            <a:off x="9805976" y="3001523"/>
            <a:ext cx="502920" cy="50292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84BD6B-243B-4647-92F2-A63CB725EE86}"/>
              </a:ext>
            </a:extLst>
          </p:cNvPr>
          <p:cNvSpPr/>
          <p:nvPr/>
        </p:nvSpPr>
        <p:spPr>
          <a:xfrm>
            <a:off x="1451036" y="4163447"/>
            <a:ext cx="1005840" cy="1005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508C4-F8CC-4BFA-A0EE-8213932AB120}"/>
              </a:ext>
            </a:extLst>
          </p:cNvPr>
          <p:cNvSpPr txBox="1"/>
          <p:nvPr/>
        </p:nvSpPr>
        <p:spPr bwMode="auto">
          <a:xfrm>
            <a:off x="656272" y="1638223"/>
            <a:ext cx="2797365" cy="135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Helvetica Neue"/>
                <a:cs typeface="Helvetica Neue" pitchFamily="-105" charset="0"/>
              </a:rPr>
              <a:t>Planning</a:t>
            </a:r>
            <a:endParaRPr lang="en-US" sz="1400" b="1" dirty="0">
              <a:solidFill>
                <a:schemeClr val="accent1"/>
              </a:solidFill>
              <a:latin typeface="Helvetica Neue" pitchFamily="-105" charset="0"/>
              <a:cs typeface="Helvetica Neue" pitchFamily="-105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Present initial project proposal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Modify the proposal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Collect required datasets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Assign roles and responsibilities with due dates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AD74D3-7F17-452F-890A-890ED7E18E0D}"/>
              </a:ext>
            </a:extLst>
          </p:cNvPr>
          <p:cNvSpPr txBox="1"/>
          <p:nvPr/>
        </p:nvSpPr>
        <p:spPr bwMode="auto">
          <a:xfrm>
            <a:off x="798957" y="5236633"/>
            <a:ext cx="2323889" cy="38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cs typeface="Helvetica Neue" pitchFamily="-105" charset="0"/>
              </a:rPr>
              <a:t>03-05-2023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0B62DD-FE25-47DE-9C94-F9A0CAD7A5F6}"/>
              </a:ext>
            </a:extLst>
          </p:cNvPr>
          <p:cNvSpPr/>
          <p:nvPr/>
        </p:nvSpPr>
        <p:spPr>
          <a:xfrm>
            <a:off x="3526710" y="1420248"/>
            <a:ext cx="1005840" cy="1005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399146-280C-4449-9B9F-4FABA883156D}"/>
              </a:ext>
            </a:extLst>
          </p:cNvPr>
          <p:cNvSpPr txBox="1"/>
          <p:nvPr/>
        </p:nvSpPr>
        <p:spPr bwMode="auto">
          <a:xfrm>
            <a:off x="2884359" y="916877"/>
            <a:ext cx="2323889" cy="39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04-03-2023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8A9082-1775-490D-B0B6-D60D658673E0}"/>
              </a:ext>
            </a:extLst>
          </p:cNvPr>
          <p:cNvSpPr txBox="1"/>
          <p:nvPr/>
        </p:nvSpPr>
        <p:spPr bwMode="auto">
          <a:xfrm>
            <a:off x="2894738" y="4239737"/>
            <a:ext cx="2323889" cy="49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Helvetica Neue"/>
                <a:cs typeface="Helvetica Neue" pitchFamily="-105" charset="0"/>
              </a:rPr>
              <a:t>Analysis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 pitchFamily="-105" charset="0"/>
              </a:rPr>
              <a:t>Data profiling in Python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63EFCC-4A98-448C-863B-AEE217704268}"/>
              </a:ext>
            </a:extLst>
          </p:cNvPr>
          <p:cNvSpPr/>
          <p:nvPr/>
        </p:nvSpPr>
        <p:spPr>
          <a:xfrm>
            <a:off x="5540148" y="4163447"/>
            <a:ext cx="1005840" cy="100584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56332E-B05B-4540-9A1D-0DDBACD05C38}"/>
              </a:ext>
            </a:extLst>
          </p:cNvPr>
          <p:cNvSpPr txBox="1"/>
          <p:nvPr/>
        </p:nvSpPr>
        <p:spPr bwMode="auto">
          <a:xfrm>
            <a:off x="4894826" y="5197717"/>
            <a:ext cx="2323889" cy="38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cs typeface="Helvetica Neue" pitchFamily="-105" charset="0"/>
              </a:rPr>
              <a:t>04-23-2023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</p:txBody>
      </p:sp>
      <p:pic>
        <p:nvPicPr>
          <p:cNvPr id="33" name="Graphic 32" descr="Bullseye">
            <a:extLst>
              <a:ext uri="{FF2B5EF4-FFF2-40B4-BE49-F238E27FC236}">
                <a16:creationId xmlns:a16="http://schemas.microsoft.com/office/drawing/2014/main" id="{4859D339-A481-47C9-9C2C-0AC999169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642" y="4354507"/>
            <a:ext cx="653396" cy="653396"/>
          </a:xfrm>
          <a:prstGeom prst="rect">
            <a:avLst/>
          </a:prstGeom>
        </p:spPr>
      </p:pic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3492C29A-A0E3-47AA-9CD5-ED09E7247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3403" y="1547912"/>
            <a:ext cx="685800" cy="685800"/>
          </a:xfrm>
          <a:prstGeom prst="rect">
            <a:avLst/>
          </a:prstGeom>
        </p:spPr>
      </p:pic>
      <p:pic>
        <p:nvPicPr>
          <p:cNvPr id="35" name="Graphic 34" descr="Statistics">
            <a:extLst>
              <a:ext uri="{FF2B5EF4-FFF2-40B4-BE49-F238E27FC236}">
                <a16:creationId xmlns:a16="http://schemas.microsoft.com/office/drawing/2014/main" id="{5CC6351B-5B4F-479B-9548-D60FECC93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8703" y="1563832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8360A7-6ECB-430F-BDA7-FDBB710FF191}"/>
              </a:ext>
            </a:extLst>
          </p:cNvPr>
          <p:cNvSpPr txBox="1"/>
          <p:nvPr/>
        </p:nvSpPr>
        <p:spPr bwMode="auto">
          <a:xfrm>
            <a:off x="6932131" y="4175627"/>
            <a:ext cx="2323889" cy="9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  <a:latin typeface="Helvetica Neue"/>
                <a:cs typeface="Helvetica Neue" pitchFamily="-105" charset="0"/>
              </a:rPr>
              <a:t>EDA &amp; Data visualization</a:t>
            </a:r>
            <a:endParaRPr lang="en-US" sz="1400" b="1" dirty="0">
              <a:solidFill>
                <a:schemeClr val="accent5"/>
              </a:solidFill>
              <a:latin typeface="Helvetica Neue" pitchFamily="-105" charset="0"/>
              <a:cs typeface="Helvetica Neue" pitchFamily="-105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 pitchFamily="-105" charset="0"/>
              </a:rPr>
              <a:t>EDA in python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 pitchFamily="-105" charset="0"/>
              </a:rPr>
              <a:t>Data visualization in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 pitchFamily="-105" charset="0"/>
              </a:rPr>
              <a:t>Tableau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 pitchFamily="-105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1BD158-0ED2-4A11-B9D6-2C65065A810E}"/>
              </a:ext>
            </a:extLst>
          </p:cNvPr>
          <p:cNvSpPr txBox="1"/>
          <p:nvPr/>
        </p:nvSpPr>
        <p:spPr bwMode="auto">
          <a:xfrm>
            <a:off x="4950680" y="1758289"/>
            <a:ext cx="2323889" cy="138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Helvetica Neue"/>
                <a:cs typeface="Helvetica Neue" pitchFamily="-105" charset="0"/>
              </a:rPr>
              <a:t>Data model</a:t>
            </a:r>
            <a:endParaRPr lang="en-US" sz="1400" b="1" dirty="0">
              <a:solidFill>
                <a:schemeClr val="accent4"/>
              </a:solidFill>
              <a:latin typeface="Helvetica Neue" pitchFamily="-105" charset="0"/>
              <a:cs typeface="Helvetica Neue" pitchFamily="-105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 pitchFamily="-105" charset="0"/>
              </a:rPr>
              <a:t>Develop conceptual data model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 pitchFamily="-105" charset="0"/>
              </a:rPr>
              <a:t>Develop physical data model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1983AE-FF57-4124-9DC2-CE819FFE0DEE}"/>
              </a:ext>
            </a:extLst>
          </p:cNvPr>
          <p:cNvSpPr txBox="1"/>
          <p:nvPr/>
        </p:nvSpPr>
        <p:spPr bwMode="auto">
          <a:xfrm>
            <a:off x="6874733" y="919906"/>
            <a:ext cx="2323889" cy="38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cs typeface="Helvetica Neue" pitchFamily="-105" charset="0"/>
              </a:rPr>
              <a:t>05-03-2023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E850C6-C741-414A-BC20-DD06A371834E}"/>
              </a:ext>
            </a:extLst>
          </p:cNvPr>
          <p:cNvSpPr txBox="1"/>
          <p:nvPr/>
        </p:nvSpPr>
        <p:spPr bwMode="auto">
          <a:xfrm>
            <a:off x="8862917" y="5175388"/>
            <a:ext cx="2323889" cy="38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cs typeface="Helvetica Neue" pitchFamily="-105" charset="0"/>
              </a:rPr>
              <a:t>05-12-2023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</p:txBody>
      </p:sp>
      <p:pic>
        <p:nvPicPr>
          <p:cNvPr id="41" name="Graphic 40" descr="Connections">
            <a:extLst>
              <a:ext uri="{FF2B5EF4-FFF2-40B4-BE49-F238E27FC236}">
                <a16:creationId xmlns:a16="http://schemas.microsoft.com/office/drawing/2014/main" id="{EF292136-1864-438A-A2C2-A0BACC2EF1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5806" y="4269772"/>
            <a:ext cx="771781" cy="7717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BF902BD-F7E8-4456-AE2C-59AA3AFC569A}"/>
              </a:ext>
            </a:extLst>
          </p:cNvPr>
          <p:cNvSpPr txBox="1"/>
          <p:nvPr/>
        </p:nvSpPr>
        <p:spPr bwMode="auto">
          <a:xfrm>
            <a:off x="8953878" y="1756734"/>
            <a:ext cx="2323889" cy="138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Helvetica Neue" pitchFamily="-105" charset="0"/>
                <a:cs typeface="Helvetica Neue" pitchFamily="-105" charset="0"/>
              </a:rPr>
              <a:t>Deliver &amp; Present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 pitchFamily="-105" charset="0"/>
                <a:cs typeface="Helvetica Neue" pitchFamily="-105" charset="0"/>
              </a:rPr>
              <a:t>Present final solution to class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 Neue" pitchFamily="-105" charset="0"/>
                <a:cs typeface="Helvetica Neue" pitchFamily="-105" charset="0"/>
              </a:rPr>
              <a:t>Determine peer score </a:t>
            </a:r>
          </a:p>
          <a:p>
            <a:pPr algn="ctr"/>
            <a:endParaRPr lang="en-US" sz="1400" dirty="0">
              <a:solidFill>
                <a:schemeClr val="bg1">
                  <a:lumMod val="50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  <a:latin typeface="Helvetica Neue" pitchFamily="-105" charset="0"/>
              <a:cs typeface="Helvetica Neue" pitchFamily="-105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020706D-DBE2-43B1-ADC9-C4D58F849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561" y="4360103"/>
            <a:ext cx="578049" cy="5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Team Responsibilities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AB373-18AA-4E7E-9EEA-76A21E2948D2}"/>
              </a:ext>
            </a:extLst>
          </p:cNvPr>
          <p:cNvSpPr txBox="1"/>
          <p:nvPr/>
        </p:nvSpPr>
        <p:spPr>
          <a:xfrm>
            <a:off x="1025013" y="1641643"/>
            <a:ext cx="41098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GROUP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6ED69-4FEB-457C-9D30-97DDE9E6EE48}"/>
              </a:ext>
            </a:extLst>
          </p:cNvPr>
          <p:cNvSpPr txBox="1"/>
          <p:nvPr/>
        </p:nvSpPr>
        <p:spPr>
          <a:xfrm>
            <a:off x="6130318" y="1715932"/>
            <a:ext cx="557469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 Light"/>
              </a:rPr>
              <a:t>Project management and planning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To gather datasets and prepare project proposal</a:t>
            </a:r>
            <a:endParaRPr lang="en-US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Data profiling, EDA and Data visualization in Python and Tableau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To prepare final reports and slide deck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FDD8B57E-0432-4C83-970F-6A509C335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040957"/>
            <a:ext cx="769441" cy="769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5CAAA-1147-4406-A2E2-B171A35544BF}"/>
              </a:ext>
            </a:extLst>
          </p:cNvPr>
          <p:cNvSpPr txBox="1"/>
          <p:nvPr/>
        </p:nvSpPr>
        <p:spPr>
          <a:xfrm>
            <a:off x="6865441" y="1203641"/>
            <a:ext cx="41098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+mj-lt"/>
              </a:rPr>
              <a:t>Lakshmikar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Reddy Polamreddy</a:t>
            </a:r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690A55F7-58B9-427C-8028-33E0550FB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48" y="3266316"/>
            <a:ext cx="769441" cy="7694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8702C3-8A1F-4EB9-BD78-44EC97F50167}"/>
              </a:ext>
            </a:extLst>
          </p:cNvPr>
          <p:cNvSpPr txBox="1"/>
          <p:nvPr/>
        </p:nvSpPr>
        <p:spPr>
          <a:xfrm>
            <a:off x="1088989" y="3429000"/>
            <a:ext cx="41098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Banty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Phagotra</a:t>
            </a:r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9AF06CDE-2F27-42C2-A067-91BD055A0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266316"/>
            <a:ext cx="769441" cy="7694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85B9D2-EFF3-4D3F-8F80-B64436535BE0}"/>
              </a:ext>
            </a:extLst>
          </p:cNvPr>
          <p:cNvSpPr txBox="1"/>
          <p:nvPr/>
        </p:nvSpPr>
        <p:spPr>
          <a:xfrm>
            <a:off x="6865441" y="3429000"/>
            <a:ext cx="41098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Sandeep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FC89D-E7CC-AD76-E28B-3ED8E113D818}"/>
              </a:ext>
            </a:extLst>
          </p:cNvPr>
          <p:cNvSpPr txBox="1"/>
          <p:nvPr/>
        </p:nvSpPr>
        <p:spPr>
          <a:xfrm>
            <a:off x="6344861" y="4098106"/>
            <a:ext cx="41098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Data visualization in Tableau</a:t>
            </a:r>
            <a:endParaRPr lang="en-US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F8610-66C6-05BC-8DCA-CDCDE08D7F69}"/>
              </a:ext>
            </a:extLst>
          </p:cNvPr>
          <p:cNvSpPr txBox="1"/>
          <p:nvPr/>
        </p:nvSpPr>
        <p:spPr>
          <a:xfrm>
            <a:off x="559579" y="4038921"/>
            <a:ext cx="495326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 Light"/>
              </a:rPr>
              <a:t>To support in preparing project proposal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To develop conceptual and physical data model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 Light"/>
              </a:rPr>
              <a:t>To create OLTP and OLAP databases in AWS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 Light"/>
              </a:rPr>
              <a:t>ETL process</a:t>
            </a:r>
          </a:p>
        </p:txBody>
      </p:sp>
    </p:spTree>
    <p:extLst>
      <p:ext uri="{BB962C8B-B14F-4D97-AF65-F5344CB8AC3E}">
        <p14:creationId xmlns:p14="http://schemas.microsoft.com/office/powerpoint/2010/main" val="155568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359562-BA11-4C76-BE63-2E03D586A678}"/>
              </a:ext>
            </a:extLst>
          </p:cNvPr>
          <p:cNvSpPr/>
          <p:nvPr/>
        </p:nvSpPr>
        <p:spPr>
          <a:xfrm>
            <a:off x="1110111" y="951487"/>
            <a:ext cx="3269384" cy="13224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Assumptions</a:t>
            </a:r>
          </a:p>
        </p:txBody>
      </p:sp>
      <p:pic>
        <p:nvPicPr>
          <p:cNvPr id="5" name="Graphic 4" descr="Compass">
            <a:extLst>
              <a:ext uri="{FF2B5EF4-FFF2-40B4-BE49-F238E27FC236}">
                <a16:creationId xmlns:a16="http://schemas.microsoft.com/office/drawing/2014/main" id="{50128C23-EEF2-4DC2-9874-EAC007421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8327" y="2743200"/>
            <a:ext cx="1371600" cy="1371600"/>
          </a:xfrm>
          <a:prstGeom prst="rect">
            <a:avLst/>
          </a:prstGeo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C18E192E-324E-4A62-9AC3-7FE665CBB022}"/>
              </a:ext>
            </a:extLst>
          </p:cNvPr>
          <p:cNvSpPr/>
          <p:nvPr/>
        </p:nvSpPr>
        <p:spPr>
          <a:xfrm rot="10800000">
            <a:off x="1110112" y="951487"/>
            <a:ext cx="901568" cy="453788"/>
          </a:xfrm>
          <a:prstGeom prst="round2Same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FAF4B-72FC-4C64-8D9C-D9E3CED86FCF}"/>
              </a:ext>
            </a:extLst>
          </p:cNvPr>
          <p:cNvSpPr txBox="1"/>
          <p:nvPr/>
        </p:nvSpPr>
        <p:spPr>
          <a:xfrm>
            <a:off x="1110111" y="909518"/>
            <a:ext cx="901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ACD26C-4D73-4144-9927-0803B9850EE4}"/>
              </a:ext>
            </a:extLst>
          </p:cNvPr>
          <p:cNvSpPr/>
          <p:nvPr/>
        </p:nvSpPr>
        <p:spPr>
          <a:xfrm>
            <a:off x="1053792" y="4286992"/>
            <a:ext cx="3269384" cy="13224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93E3A110-77E8-4226-B66D-835D7DDA411B}"/>
              </a:ext>
            </a:extLst>
          </p:cNvPr>
          <p:cNvSpPr/>
          <p:nvPr/>
        </p:nvSpPr>
        <p:spPr>
          <a:xfrm rot="10800000">
            <a:off x="1053793" y="4286992"/>
            <a:ext cx="901568" cy="453788"/>
          </a:xfrm>
          <a:prstGeom prst="round2Same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99163-DA41-4AC5-AFEB-15925B25B850}"/>
              </a:ext>
            </a:extLst>
          </p:cNvPr>
          <p:cNvSpPr txBox="1"/>
          <p:nvPr/>
        </p:nvSpPr>
        <p:spPr>
          <a:xfrm>
            <a:off x="1053792" y="4245023"/>
            <a:ext cx="901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A93F58-4544-41D1-89E2-540B0328B2C6}"/>
              </a:ext>
            </a:extLst>
          </p:cNvPr>
          <p:cNvSpPr/>
          <p:nvPr/>
        </p:nvSpPr>
        <p:spPr>
          <a:xfrm>
            <a:off x="8093877" y="4281096"/>
            <a:ext cx="3269384" cy="13224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281B60B1-2C4A-422C-A0DA-1FE3E77EE2ED}"/>
              </a:ext>
            </a:extLst>
          </p:cNvPr>
          <p:cNvSpPr/>
          <p:nvPr/>
        </p:nvSpPr>
        <p:spPr>
          <a:xfrm rot="10800000">
            <a:off x="10453860" y="4281096"/>
            <a:ext cx="901568" cy="453788"/>
          </a:xfrm>
          <a:prstGeom prst="round2Same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2C38EE-FF2B-4A84-B615-4E1F58976E75}"/>
              </a:ext>
            </a:extLst>
          </p:cNvPr>
          <p:cNvSpPr txBox="1"/>
          <p:nvPr/>
        </p:nvSpPr>
        <p:spPr>
          <a:xfrm>
            <a:off x="10453858" y="4253923"/>
            <a:ext cx="9015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  <a:cs typeface="Calibri Light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D9C55-B359-4A91-93A8-218D5EA43813}"/>
              </a:ext>
            </a:extLst>
          </p:cNvPr>
          <p:cNvSpPr/>
          <p:nvPr/>
        </p:nvSpPr>
        <p:spPr>
          <a:xfrm>
            <a:off x="7923193" y="951487"/>
            <a:ext cx="3269384" cy="13224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4B3EF6E2-8967-463E-8CEC-80A3E5E23181}"/>
              </a:ext>
            </a:extLst>
          </p:cNvPr>
          <p:cNvSpPr/>
          <p:nvPr/>
        </p:nvSpPr>
        <p:spPr>
          <a:xfrm rot="10800000">
            <a:off x="10291009" y="951487"/>
            <a:ext cx="901568" cy="453788"/>
          </a:xfrm>
          <a:prstGeom prst="round2Same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BCA64-89CB-4C54-A1D1-83330B3C427B}"/>
              </a:ext>
            </a:extLst>
          </p:cNvPr>
          <p:cNvSpPr txBox="1"/>
          <p:nvPr/>
        </p:nvSpPr>
        <p:spPr>
          <a:xfrm>
            <a:off x="10308655" y="882055"/>
            <a:ext cx="9015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  <a:cs typeface="Calibri Light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44A478-9435-46B2-BFEA-4FE763531361}"/>
              </a:ext>
            </a:extLst>
          </p:cNvPr>
          <p:cNvSpPr txBox="1"/>
          <p:nvPr/>
        </p:nvSpPr>
        <p:spPr>
          <a:xfrm>
            <a:off x="2165684" y="1168756"/>
            <a:ext cx="209083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We assume that more spill incidents occur in counties where the income level of people is less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1E80D6-9341-4BF6-B8B0-BD6646AE765B}"/>
              </a:ext>
            </a:extLst>
          </p:cNvPr>
          <p:cNvSpPr txBox="1"/>
          <p:nvPr/>
        </p:nvSpPr>
        <p:spPr>
          <a:xfrm>
            <a:off x="2031912" y="4469643"/>
            <a:ext cx="226098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We assume that more spill incidents occur in counties with large number of industrial establishments</a:t>
            </a:r>
            <a:endParaRPr lang="en-US" sz="1400" b="1">
              <a:solidFill>
                <a:schemeClr val="bg2">
                  <a:lumMod val="10000"/>
                </a:schemeClr>
              </a:solidFill>
              <a:latin typeface="+mj-lt"/>
              <a:cs typeface="Calibri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80F413-2CFC-456D-A266-049555CF30C1}"/>
              </a:ext>
            </a:extLst>
          </p:cNvPr>
          <p:cNvSpPr txBox="1"/>
          <p:nvPr/>
        </p:nvSpPr>
        <p:spPr>
          <a:xfrm>
            <a:off x="8551890" y="4612958"/>
            <a:ext cx="215001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We assume that there is negligible change in the medium income of the households from 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D2D41-3225-4DB8-B4E4-D353239C2731}"/>
              </a:ext>
            </a:extLst>
          </p:cNvPr>
          <p:cNvSpPr txBox="1"/>
          <p:nvPr/>
        </p:nvSpPr>
        <p:spPr>
          <a:xfrm>
            <a:off x="7952744" y="1240535"/>
            <a:ext cx="241634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We assume that the number of manufacturing establishments increase in the same proportion as that of 2017</a:t>
            </a:r>
          </a:p>
        </p:txBody>
      </p:sp>
    </p:spTree>
    <p:extLst>
      <p:ext uri="{BB962C8B-B14F-4D97-AF65-F5344CB8AC3E}">
        <p14:creationId xmlns:p14="http://schemas.microsoft.com/office/powerpoint/2010/main" val="317674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9727E9-E01C-4AE9-9EAA-25CCA7646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015119"/>
            <a:ext cx="6637356" cy="926371"/>
          </a:xfrm>
        </p:spPr>
        <p:txBody>
          <a:bodyPr/>
          <a:lstStyle/>
          <a:p>
            <a:r>
              <a:rPr lang="en-US" sz="8000" dirty="0"/>
              <a:t>Agenda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A761DCB-AD55-435F-92C9-A2BBAE942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610" y="900819"/>
            <a:ext cx="4565290" cy="4647593"/>
          </a:xfrm>
        </p:spPr>
        <p:txBody>
          <a:bodyPr lIns="91440" tIns="45720" rIns="91440" bIns="45720" anchor="t"/>
          <a:lstStyle/>
          <a:p>
            <a:r>
              <a:rPr lang="en-US" dirty="0"/>
              <a:t>Overview</a:t>
            </a:r>
          </a:p>
          <a:p>
            <a:r>
              <a:rPr lang="en-US" dirty="0"/>
              <a:t>Project Flow</a:t>
            </a:r>
            <a:endParaRPr lang="en-US" dirty="0">
              <a:cs typeface="Calibri Light"/>
            </a:endParaRPr>
          </a:p>
          <a:p>
            <a:r>
              <a:rPr lang="en-US" dirty="0"/>
              <a:t>Data Profile</a:t>
            </a:r>
          </a:p>
          <a:p>
            <a:r>
              <a:rPr lang="en-US" dirty="0"/>
              <a:t>AWS architecture</a:t>
            </a:r>
            <a:endParaRPr lang="en-US" dirty="0">
              <a:cs typeface="Calibri Light"/>
            </a:endParaRPr>
          </a:p>
          <a:p>
            <a:r>
              <a:rPr lang="en-US" dirty="0"/>
              <a:t>ETL process</a:t>
            </a:r>
            <a:endParaRPr lang="en-US" dirty="0">
              <a:cs typeface="Calibri Light"/>
            </a:endParaRPr>
          </a:p>
          <a:p>
            <a:r>
              <a:rPr lang="en-US" dirty="0">
                <a:cs typeface="Calibri Light"/>
              </a:rPr>
              <a:t>Data visualization and deliverables</a:t>
            </a:r>
            <a:endParaRPr lang="en-US" dirty="0"/>
          </a:p>
          <a:p>
            <a:r>
              <a:rPr lang="en-US" dirty="0"/>
              <a:t>Project Milestones &amp; Timeline</a:t>
            </a:r>
          </a:p>
          <a:p>
            <a:r>
              <a:rPr lang="en-US" dirty="0"/>
              <a:t>Team Responsibilities</a:t>
            </a:r>
          </a:p>
          <a:p>
            <a:r>
              <a:rPr lang="en-US" dirty="0"/>
              <a:t>Challenges 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336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8DF7F-DF8C-442D-9096-75241CAD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D9D8F-F1EA-4406-B066-4408691C4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Granularity of spills dataset(incident-wise) and income and manufacturing datasets (county-wise) are different, we could not integrate the latter dataset with the former in star schema. So, we handle them separately for analysis and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57194-248C-4B58-9E92-B09ED72E19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8845" y="2856058"/>
            <a:ext cx="5447653" cy="576790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Created OLTP model in AWS but found challenging to create OLAP model using AWS Glue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32B312-1926-4DA3-BB29-A33A244B85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7488" y="4586318"/>
            <a:ext cx="5753100" cy="547198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 Light"/>
              </a:rPr>
              <a:t>Faced challenges to find the relationship between spill incidents and income details under various categories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5DA4551-AE1D-425F-9865-A809B60D03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B00521-420F-4646-99B9-A561FAA061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37" y="2473332"/>
            <a:ext cx="2114558" cy="21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47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1CA9E4-0E51-E77E-2229-EEEF4233A3E1}"/>
              </a:ext>
            </a:extLst>
          </p:cNvPr>
          <p:cNvSpPr txBox="1"/>
          <p:nvPr/>
        </p:nvSpPr>
        <p:spPr>
          <a:xfrm>
            <a:off x="4220592" y="4864222"/>
            <a:ext cx="481613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cs typeface="Calibri Light"/>
              </a:rPr>
              <a:t>Thank you!</a:t>
            </a:r>
            <a:endParaRPr lang="en-US" sz="60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250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3DCDE6-D9DD-4066-BD7D-73F5307D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10F6A-A7B9-7EA1-5E25-98FFE21A343D}"/>
              </a:ext>
            </a:extLst>
          </p:cNvPr>
          <p:cNvSpPr txBox="1"/>
          <p:nvPr/>
        </p:nvSpPr>
        <p:spPr>
          <a:xfrm>
            <a:off x="463119" y="655468"/>
            <a:ext cx="1173183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Century Gothic"/>
                <a:cs typeface="Arial"/>
              </a:rPr>
              <a:t>Motivation: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entury Gothic"/>
                <a:cs typeface="Arial"/>
              </a:rPr>
              <a:t>Accidental releases of petroleum and/or other hazardous materials occur throughout New York State. Even small releases have the potential to endanger public health and contaminate groundwater, surface water, and soils.</a:t>
            </a:r>
            <a:endParaRPr lang="en-US" sz="1400">
              <a:solidFill>
                <a:schemeClr val="bg2">
                  <a:lumMod val="10000"/>
                </a:schemeClr>
              </a:solidFill>
              <a:latin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1400" b="1" dirty="0">
              <a:solidFill>
                <a:schemeClr val="bg2">
                  <a:lumMod val="10000"/>
                </a:schemeClr>
              </a:solidFill>
              <a:latin typeface="Century Gothic"/>
              <a:cs typeface="Arial"/>
            </a:endParaRPr>
          </a:p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Century Gothic"/>
                <a:cs typeface="Arial"/>
              </a:rPr>
              <a:t>Project Objectives:</a:t>
            </a:r>
            <a:endParaRPr lang="en-US" sz="1400">
              <a:solidFill>
                <a:schemeClr val="bg2">
                  <a:lumMod val="10000"/>
                </a:schemeClr>
              </a:solidFill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entury Gothic"/>
                <a:cs typeface="Arial"/>
              </a:rPr>
              <a:t>To identify the major sources and contributing factors for these spill occurrences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entury Gothic"/>
                <a:cs typeface="Arial"/>
              </a:rPr>
              <a:t>To analyze if there is any relationship between the number of spill incidents and the income of the people in those counties.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entury Gothic"/>
                <a:cs typeface="Arial"/>
              </a:rPr>
              <a:t>To analyze if there is any relationship between the number of spill incidents and the number of manufacturing establishments in those counties.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84B2E35-6CA4-DA19-BBFF-D87726A67A7A}"/>
              </a:ext>
            </a:extLst>
          </p:cNvPr>
          <p:cNvGrpSpPr/>
          <p:nvPr/>
        </p:nvGrpSpPr>
        <p:grpSpPr>
          <a:xfrm>
            <a:off x="465249" y="3588870"/>
            <a:ext cx="3175849" cy="2349808"/>
            <a:chOff x="-529078" y="3026619"/>
            <a:chExt cx="5375087" cy="366155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DC9317-31C9-6F7A-95F1-F1236A0ADED9}"/>
                </a:ext>
              </a:extLst>
            </p:cNvPr>
            <p:cNvSpPr/>
            <p:nvPr/>
          </p:nvSpPr>
          <p:spPr>
            <a:xfrm>
              <a:off x="951853" y="3026619"/>
              <a:ext cx="2071607" cy="179692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Database">
              <a:extLst>
                <a:ext uri="{FF2B5EF4-FFF2-40B4-BE49-F238E27FC236}">
                  <a16:creationId xmlns:a16="http://schemas.microsoft.com/office/drawing/2014/main" id="{2593980F-2A4F-F838-E8EA-EAAF8D52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0457" y="3572359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Database">
              <a:extLst>
                <a:ext uri="{FF2B5EF4-FFF2-40B4-BE49-F238E27FC236}">
                  <a16:creationId xmlns:a16="http://schemas.microsoft.com/office/drawing/2014/main" id="{85E68D64-6379-C97A-6D01-1B563F5C9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5847" y="3467879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Database">
              <a:extLst>
                <a:ext uri="{FF2B5EF4-FFF2-40B4-BE49-F238E27FC236}">
                  <a16:creationId xmlns:a16="http://schemas.microsoft.com/office/drawing/2014/main" id="{40CFBA36-D164-BA01-335F-C2CCB0D9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5067" y="3379497"/>
              <a:ext cx="914400" cy="914400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2453DB-8D96-2A01-CB44-7849B0FE6F3D}"/>
                </a:ext>
              </a:extLst>
            </p:cNvPr>
            <p:cNvCxnSpPr>
              <a:cxnSpLocks/>
            </p:cNvCxnSpPr>
            <p:nvPr/>
          </p:nvCxnSpPr>
          <p:spPr>
            <a:xfrm>
              <a:off x="1987657" y="4823539"/>
              <a:ext cx="0" cy="352878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D81951C-6D44-4B15-4029-F4D4A8D5774E}"/>
                </a:ext>
              </a:extLst>
            </p:cNvPr>
            <p:cNvSpPr/>
            <p:nvPr/>
          </p:nvSpPr>
          <p:spPr>
            <a:xfrm>
              <a:off x="-529078" y="5369012"/>
              <a:ext cx="5375087" cy="13191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Century Gothic"/>
                </a:rPr>
                <a:t>Data sources: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entury Gothic"/>
                  <a:ea typeface="+mn-lt"/>
                  <a:cs typeface="+mn-lt"/>
                </a:rPr>
                <a:t>DATA.NY.GOV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entury Gothic"/>
                  <a:ea typeface="+mn-lt"/>
                  <a:cs typeface="+mn-lt"/>
                </a:rPr>
                <a:t>DATA.CENSUS.GOV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D3E1B6-54B8-2EF5-6787-5BCAF620E7F6}"/>
                </a:ext>
              </a:extLst>
            </p:cNvPr>
            <p:cNvSpPr/>
            <p:nvPr/>
          </p:nvSpPr>
          <p:spPr>
            <a:xfrm>
              <a:off x="1844299" y="5114441"/>
              <a:ext cx="278946" cy="24797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AB79171-9696-D7F3-2DF0-5ACDECA9BB1D}"/>
              </a:ext>
            </a:extLst>
          </p:cNvPr>
          <p:cNvGrpSpPr/>
          <p:nvPr/>
        </p:nvGrpSpPr>
        <p:grpSpPr>
          <a:xfrm>
            <a:off x="2887902" y="2836028"/>
            <a:ext cx="5402661" cy="2210425"/>
            <a:chOff x="2060605" y="3236298"/>
            <a:chExt cx="11821954" cy="39247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E432B9-5007-9354-E445-D1A9ED2BB303}"/>
                </a:ext>
              </a:extLst>
            </p:cNvPr>
            <p:cNvSpPr/>
            <p:nvPr/>
          </p:nvSpPr>
          <p:spPr>
            <a:xfrm>
              <a:off x="6309005" y="3236298"/>
              <a:ext cx="2249678" cy="182319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Gears">
              <a:extLst>
                <a:ext uri="{FF2B5EF4-FFF2-40B4-BE49-F238E27FC236}">
                  <a16:creationId xmlns:a16="http://schemas.microsoft.com/office/drawing/2014/main" id="{5462F84A-6F25-2AD1-B2FF-A8544EC0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46182" y="3488338"/>
              <a:ext cx="1355317" cy="1340913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E602C20-0B12-2628-DE04-DB66CB1F0807}"/>
                </a:ext>
              </a:extLst>
            </p:cNvPr>
            <p:cNvCxnSpPr>
              <a:cxnSpLocks/>
            </p:cNvCxnSpPr>
            <p:nvPr/>
          </p:nvCxnSpPr>
          <p:spPr>
            <a:xfrm>
              <a:off x="7457474" y="5052975"/>
              <a:ext cx="0" cy="352877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B2ED0EAD-04A1-7634-518D-4851832FAA67}"/>
                </a:ext>
              </a:extLst>
            </p:cNvPr>
            <p:cNvSpPr/>
            <p:nvPr/>
          </p:nvSpPr>
          <p:spPr>
            <a:xfrm>
              <a:off x="2060605" y="5633543"/>
              <a:ext cx="11821954" cy="152746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1600" b="1" dirty="0">
                  <a:solidFill>
                    <a:schemeClr val="bg2">
                      <a:lumMod val="10000"/>
                    </a:schemeClr>
                  </a:solidFill>
                </a:rPr>
                <a:t>Data Warehouse: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cs typeface="Calibri"/>
                </a:rPr>
                <a:t>Developed OLAP star schema data model for data analysis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cs typeface="Calibri"/>
                </a:rPr>
                <a:t>Utilized AWS cloud services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ABF1FB0-786F-5880-68DD-B49696A1DA55}"/>
                </a:ext>
              </a:extLst>
            </p:cNvPr>
            <p:cNvSpPr/>
            <p:nvPr/>
          </p:nvSpPr>
          <p:spPr>
            <a:xfrm>
              <a:off x="7297930" y="5374956"/>
              <a:ext cx="327510" cy="247974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FD6F0C-6E14-529D-CADC-F87B5CC65061}"/>
              </a:ext>
            </a:extLst>
          </p:cNvPr>
          <p:cNvGrpSpPr/>
          <p:nvPr/>
        </p:nvGrpSpPr>
        <p:grpSpPr>
          <a:xfrm>
            <a:off x="7355325" y="3586647"/>
            <a:ext cx="4537091" cy="2354972"/>
            <a:chOff x="10958995" y="3137263"/>
            <a:chExt cx="7565084" cy="368339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0DAF93-B1CC-1EA4-D3CF-F07983A4A5F9}"/>
                </a:ext>
              </a:extLst>
            </p:cNvPr>
            <p:cNvSpPr/>
            <p:nvPr/>
          </p:nvSpPr>
          <p:spPr>
            <a:xfrm>
              <a:off x="13822593" y="3137263"/>
              <a:ext cx="2071608" cy="177477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Bar chart">
              <a:extLst>
                <a:ext uri="{FF2B5EF4-FFF2-40B4-BE49-F238E27FC236}">
                  <a16:creationId xmlns:a16="http://schemas.microsoft.com/office/drawing/2014/main" id="{E4F8A84A-807A-6664-4BB9-598C70068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375696" y="3444790"/>
              <a:ext cx="1088755" cy="1088754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BD35BAA-103F-2ECF-446B-774029ACF6F9}"/>
                </a:ext>
              </a:extLst>
            </p:cNvPr>
            <p:cNvCxnSpPr>
              <a:cxnSpLocks/>
            </p:cNvCxnSpPr>
            <p:nvPr/>
          </p:nvCxnSpPr>
          <p:spPr>
            <a:xfrm>
              <a:off x="14899289" y="4906528"/>
              <a:ext cx="0" cy="352878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E26840A-FDFE-D224-455B-CFA28FD66358}"/>
                </a:ext>
              </a:extLst>
            </p:cNvPr>
            <p:cNvSpPr/>
            <p:nvPr/>
          </p:nvSpPr>
          <p:spPr>
            <a:xfrm>
              <a:off x="10958995" y="5510377"/>
              <a:ext cx="7565084" cy="13102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latin typeface="Century Gothic"/>
                </a:rPr>
                <a:t>EDA and Data visualization: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Century Gothic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entury Gothic"/>
                  <a:cs typeface="Calibri" panose="020F0502020204030204"/>
                </a:rPr>
                <a:t>Python libraries – matplotlib and seaborn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entury Gothic"/>
                  <a:cs typeface="Calibri" panose="020F0502020204030204"/>
                </a:rPr>
                <a:t>Tableau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5677465-5BA7-F134-70D6-7DA12FAA8B9E}"/>
                </a:ext>
              </a:extLst>
            </p:cNvPr>
            <p:cNvSpPr/>
            <p:nvPr/>
          </p:nvSpPr>
          <p:spPr>
            <a:xfrm>
              <a:off x="14731260" y="5232144"/>
              <a:ext cx="278945" cy="24797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9205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51DFE-FDEC-4FE9-85E2-E7EC5073308D}"/>
              </a:ext>
            </a:extLst>
          </p:cNvPr>
          <p:cNvSpPr/>
          <p:nvPr/>
        </p:nvSpPr>
        <p:spPr>
          <a:xfrm>
            <a:off x="130158" y="769374"/>
            <a:ext cx="11930049" cy="53192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4D52DF-04C3-A604-91A1-02F22F4E022D}"/>
              </a:ext>
            </a:extLst>
          </p:cNvPr>
          <p:cNvSpPr/>
          <p:nvPr/>
        </p:nvSpPr>
        <p:spPr>
          <a:xfrm>
            <a:off x="321815" y="3558466"/>
            <a:ext cx="1605378" cy="5696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52EDA9-8F97-BE3C-D2C1-C58D60E2FF25}"/>
              </a:ext>
            </a:extLst>
          </p:cNvPr>
          <p:cNvSpPr txBox="1"/>
          <p:nvPr/>
        </p:nvSpPr>
        <p:spPr>
          <a:xfrm>
            <a:off x="377299" y="3650942"/>
            <a:ext cx="137973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Data sources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29485E4-B7ED-9B70-864B-B0BF860FE378}"/>
              </a:ext>
            </a:extLst>
          </p:cNvPr>
          <p:cNvSpPr/>
          <p:nvPr/>
        </p:nvSpPr>
        <p:spPr>
          <a:xfrm>
            <a:off x="2570824" y="3558465"/>
            <a:ext cx="1768135" cy="5696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CB2563-13E1-865F-8901-19A12BAC1A9C}"/>
              </a:ext>
            </a:extLst>
          </p:cNvPr>
          <p:cNvSpPr txBox="1"/>
          <p:nvPr/>
        </p:nvSpPr>
        <p:spPr>
          <a:xfrm>
            <a:off x="2722484" y="3658340"/>
            <a:ext cx="156468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Data profiling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EC84628-BB52-3057-B1A6-CCEA907E0893}"/>
              </a:ext>
            </a:extLst>
          </p:cNvPr>
          <p:cNvSpPr/>
          <p:nvPr/>
        </p:nvSpPr>
        <p:spPr>
          <a:xfrm>
            <a:off x="4982590" y="3551067"/>
            <a:ext cx="1768135" cy="5696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B8FF0E-3DE0-A414-9881-3537559C91DA}"/>
              </a:ext>
            </a:extLst>
          </p:cNvPr>
          <p:cNvSpPr txBox="1"/>
          <p:nvPr/>
        </p:nvSpPr>
        <p:spPr>
          <a:xfrm>
            <a:off x="5075066" y="3650942"/>
            <a:ext cx="1572086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OLTP database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873C8C9-8903-616E-0040-3E96920142E8}"/>
              </a:ext>
            </a:extLst>
          </p:cNvPr>
          <p:cNvSpPr/>
          <p:nvPr/>
        </p:nvSpPr>
        <p:spPr>
          <a:xfrm>
            <a:off x="7549716" y="3558465"/>
            <a:ext cx="1686757" cy="5696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35F13E-DF4E-34BA-3099-FEC7B3C86D2F}"/>
              </a:ext>
            </a:extLst>
          </p:cNvPr>
          <p:cNvSpPr txBox="1"/>
          <p:nvPr/>
        </p:nvSpPr>
        <p:spPr>
          <a:xfrm>
            <a:off x="7619997" y="3658339"/>
            <a:ext cx="174963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OLAP database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D14D883-9D51-137D-4D38-F177DAE933A0}"/>
              </a:ext>
            </a:extLst>
          </p:cNvPr>
          <p:cNvSpPr/>
          <p:nvPr/>
        </p:nvSpPr>
        <p:spPr>
          <a:xfrm>
            <a:off x="9983679" y="2959222"/>
            <a:ext cx="1361242" cy="5696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53587A-CD95-EEE0-388C-FAE7F9AB725D}"/>
              </a:ext>
            </a:extLst>
          </p:cNvPr>
          <p:cNvSpPr txBox="1"/>
          <p:nvPr/>
        </p:nvSpPr>
        <p:spPr>
          <a:xfrm>
            <a:off x="10127940" y="3073892"/>
            <a:ext cx="112820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Reporting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9BBACEC-93A0-69B9-2A58-17C4D96B07FB}"/>
              </a:ext>
            </a:extLst>
          </p:cNvPr>
          <p:cNvSpPr/>
          <p:nvPr/>
        </p:nvSpPr>
        <p:spPr>
          <a:xfrm>
            <a:off x="10005873" y="4142911"/>
            <a:ext cx="1864310" cy="5696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CE3335-C755-4667-25AF-ABC7E194CBF6}"/>
              </a:ext>
            </a:extLst>
          </p:cNvPr>
          <p:cNvSpPr txBox="1"/>
          <p:nvPr/>
        </p:nvSpPr>
        <p:spPr>
          <a:xfrm>
            <a:off x="10009571" y="4242785"/>
            <a:ext cx="18532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Data visualization</a:t>
            </a:r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35137EE-3E2D-8D48-2194-0B5B21204FA7}"/>
              </a:ext>
            </a:extLst>
          </p:cNvPr>
          <p:cNvSpPr/>
          <p:nvPr/>
        </p:nvSpPr>
        <p:spPr>
          <a:xfrm>
            <a:off x="1934591" y="3798902"/>
            <a:ext cx="636233" cy="17015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4C9E749-3C0F-AFEF-8128-D7C90E666052}"/>
              </a:ext>
            </a:extLst>
          </p:cNvPr>
          <p:cNvSpPr/>
          <p:nvPr/>
        </p:nvSpPr>
        <p:spPr>
          <a:xfrm>
            <a:off x="4338960" y="3761912"/>
            <a:ext cx="636233" cy="17015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013A0C5-A630-3740-B42B-EE9F658FB7B3}"/>
              </a:ext>
            </a:extLst>
          </p:cNvPr>
          <p:cNvSpPr/>
          <p:nvPr/>
        </p:nvSpPr>
        <p:spPr>
          <a:xfrm>
            <a:off x="6750727" y="3761912"/>
            <a:ext cx="784194" cy="17015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Bent 40">
            <a:extLst>
              <a:ext uri="{FF2B5EF4-FFF2-40B4-BE49-F238E27FC236}">
                <a16:creationId xmlns:a16="http://schemas.microsoft.com/office/drawing/2014/main" id="{24F95291-95FC-6494-6D6F-E4ADEB695F5C}"/>
              </a:ext>
            </a:extLst>
          </p:cNvPr>
          <p:cNvSpPr/>
          <p:nvPr/>
        </p:nvSpPr>
        <p:spPr>
          <a:xfrm>
            <a:off x="8984941" y="3184862"/>
            <a:ext cx="991339" cy="369905"/>
          </a:xfrm>
          <a:prstGeom prst="ben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Arrow: Bent 41">
            <a:extLst>
              <a:ext uri="{FF2B5EF4-FFF2-40B4-BE49-F238E27FC236}">
                <a16:creationId xmlns:a16="http://schemas.microsoft.com/office/drawing/2014/main" id="{E6EEB62A-41F8-24B2-A6B8-14D4D6B3A3FC}"/>
              </a:ext>
            </a:extLst>
          </p:cNvPr>
          <p:cNvSpPr/>
          <p:nvPr/>
        </p:nvSpPr>
        <p:spPr>
          <a:xfrm flipV="1">
            <a:off x="8977543" y="4124418"/>
            <a:ext cx="1028330" cy="392095"/>
          </a:xfrm>
          <a:prstGeom prst="ben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6019A-CD06-2AD6-369E-C591E2784B5D}"/>
              </a:ext>
            </a:extLst>
          </p:cNvPr>
          <p:cNvSpPr txBox="1"/>
          <p:nvPr/>
        </p:nvSpPr>
        <p:spPr>
          <a:xfrm>
            <a:off x="321816" y="2163932"/>
            <a:ext cx="21565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Spills dataset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Income dataset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Manufacturing firm's dataset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42F80-8A9C-F075-A68B-A302DD37E333}"/>
              </a:ext>
            </a:extLst>
          </p:cNvPr>
          <p:cNvSpPr txBox="1"/>
          <p:nvPr/>
        </p:nvSpPr>
        <p:spPr>
          <a:xfrm>
            <a:off x="2474651" y="2726185"/>
            <a:ext cx="2156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Data analysis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Data cleaning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47CF5F-4778-808D-0B08-9B85E0A279D3}"/>
              </a:ext>
            </a:extLst>
          </p:cNvPr>
          <p:cNvSpPr txBox="1"/>
          <p:nvPr/>
        </p:nvSpPr>
        <p:spPr>
          <a:xfrm>
            <a:off x="4657079" y="2681795"/>
            <a:ext cx="25264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Create OLTP database using AWS services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15E3AE-84C7-89A7-0CF8-9F8EFD895F83}"/>
              </a:ext>
            </a:extLst>
          </p:cNvPr>
          <p:cNvSpPr txBox="1"/>
          <p:nvPr/>
        </p:nvSpPr>
        <p:spPr>
          <a:xfrm>
            <a:off x="7335176" y="2237912"/>
            <a:ext cx="16460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Bus Matrix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ETL process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Create OLAP database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A6A2F1-D502-11DF-AC9F-6C4D87F79280}"/>
              </a:ext>
            </a:extLst>
          </p:cNvPr>
          <p:cNvSpPr txBox="1"/>
          <p:nvPr/>
        </p:nvSpPr>
        <p:spPr>
          <a:xfrm>
            <a:off x="9754341" y="1986378"/>
            <a:ext cx="1838416" cy="9307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Run queries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Report the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F0A1A-5515-259F-8733-7AF597AC8243}"/>
              </a:ext>
            </a:extLst>
          </p:cNvPr>
          <p:cNvSpPr txBox="1"/>
          <p:nvPr/>
        </p:nvSpPr>
        <p:spPr>
          <a:xfrm>
            <a:off x="10072457" y="4819834"/>
            <a:ext cx="21713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Bar plots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Bubble charts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Tree maps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Draw conclusions</a:t>
            </a:r>
          </a:p>
        </p:txBody>
      </p:sp>
    </p:spTree>
    <p:extLst>
      <p:ext uri="{BB962C8B-B14F-4D97-AF65-F5344CB8AC3E}">
        <p14:creationId xmlns:p14="http://schemas.microsoft.com/office/powerpoint/2010/main" val="17377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Profile: Spill incidents of NY</a:t>
            </a: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DCD66C1A-8818-4FBC-82EE-FC89340B2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15479"/>
              </p:ext>
            </p:extLst>
          </p:nvPr>
        </p:nvGraphicFramePr>
        <p:xfrm>
          <a:off x="502412" y="1559291"/>
          <a:ext cx="4789814" cy="429306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21570">
                  <a:extLst>
                    <a:ext uri="{9D8B030D-6E8A-4147-A177-3AD203B41FA5}">
                      <a16:colId xmlns:a16="http://schemas.microsoft.com/office/drawing/2014/main" val="1787498523"/>
                    </a:ext>
                  </a:extLst>
                </a:gridCol>
                <a:gridCol w="2668244">
                  <a:extLst>
                    <a:ext uri="{9D8B030D-6E8A-4147-A177-3AD203B41FA5}">
                      <a16:colId xmlns:a16="http://schemas.microsoft.com/office/drawing/2014/main" val="3847549137"/>
                    </a:ext>
                  </a:extLst>
                </a:gridCol>
              </a:tblGrid>
              <a:tr h="77205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Source of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https://data.ny.gov/Energy-Environment/Spill-Incidents/u44d-k5fk</a:t>
                      </a:r>
                      <a:endParaRPr lang="en-US" sz="1800" b="0" i="0" u="none" strike="noStrike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170231"/>
                  </a:ext>
                </a:extLst>
              </a:tr>
              <a:tr h="69271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Number of Records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534K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02655"/>
                  </a:ext>
                </a:extLst>
              </a:tr>
              <a:tr h="56595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Frequency of updates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Daily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38289"/>
                  </a:ext>
                </a:extLst>
              </a:tr>
              <a:tr h="53266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Data type and structure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CSV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60606"/>
                  </a:ext>
                </a:extLst>
              </a:tr>
              <a:tr h="56595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Number of 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73806"/>
                  </a:ext>
                </a:extLst>
              </a:tr>
              <a:tr h="5659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Size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95000"/>
                        </a:schemeClr>
                      </a:solidFill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</a:lnR>
                    <a:lnT w="12700">
                      <a:solidFill>
                        <a:schemeClr val="bg1">
                          <a:lumMod val="95000"/>
                        </a:schemeClr>
                      </a:solidFill>
                    </a:lnT>
                    <a:lnB w="12700">
                      <a:solidFill>
                        <a:schemeClr val="bg1">
                          <a:lumMod val="9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90.6MB</a:t>
                      </a:r>
                    </a:p>
                  </a:txBody>
                  <a:tcPr>
                    <a:lnL w="12700">
                      <a:solidFill>
                        <a:schemeClr val="bg1">
                          <a:lumMod val="95000"/>
                        </a:schemeClr>
                      </a:solidFill>
                    </a:lnL>
                    <a:lnR w="12700">
                      <a:solidFill>
                        <a:schemeClr val="bg1">
                          <a:lumMod val="95000"/>
                        </a:schemeClr>
                      </a:solidFill>
                    </a:lnR>
                    <a:lnT w="12700">
                      <a:solidFill>
                        <a:schemeClr val="bg1">
                          <a:lumMod val="95000"/>
                        </a:schemeClr>
                      </a:solidFill>
                    </a:lnT>
                    <a:lnB w="12700">
                      <a:solidFill>
                        <a:schemeClr val="bg1">
                          <a:lumMod val="9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97809"/>
                  </a:ext>
                </a:extLst>
              </a:tr>
              <a:tr h="45544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Granularity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Incident level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449437"/>
                  </a:ext>
                </a:extLst>
              </a:tr>
            </a:tbl>
          </a:graphicData>
        </a:graphic>
      </p:graphicFrame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E60CE6E-783B-413B-9DA3-C51544574C72}"/>
              </a:ext>
            </a:extLst>
          </p:cNvPr>
          <p:cNvSpPr/>
          <p:nvPr/>
        </p:nvSpPr>
        <p:spPr>
          <a:xfrm>
            <a:off x="381440" y="924212"/>
            <a:ext cx="4999082" cy="510737"/>
          </a:xfrm>
          <a:prstGeom prst="round2Same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04D7EE-9986-4856-9455-365D9D78B34C}"/>
              </a:ext>
            </a:extLst>
          </p:cNvPr>
          <p:cNvSpPr/>
          <p:nvPr/>
        </p:nvSpPr>
        <p:spPr>
          <a:xfrm>
            <a:off x="171101" y="855997"/>
            <a:ext cx="667954" cy="642971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B044CE-1045-4518-A0D2-EF54D3C3F16E}"/>
              </a:ext>
            </a:extLst>
          </p:cNvPr>
          <p:cNvSpPr/>
          <p:nvPr/>
        </p:nvSpPr>
        <p:spPr>
          <a:xfrm>
            <a:off x="381439" y="1416026"/>
            <a:ext cx="4999083" cy="4551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9C7A5-0765-40E8-AD7C-F64D5B2A936E}"/>
              </a:ext>
            </a:extLst>
          </p:cNvPr>
          <p:cNvSpPr txBox="1"/>
          <p:nvPr/>
        </p:nvSpPr>
        <p:spPr>
          <a:xfrm>
            <a:off x="855459" y="876908"/>
            <a:ext cx="2943557" cy="54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Dataset Summary</a:t>
            </a:r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25C3CB0F-39A6-47F1-B518-C90FB87B4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109" y="865091"/>
            <a:ext cx="547464" cy="547464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ABA7EECF-BDD8-4F0F-9474-C6BC94EEFE9E}"/>
              </a:ext>
            </a:extLst>
          </p:cNvPr>
          <p:cNvSpPr/>
          <p:nvPr/>
        </p:nvSpPr>
        <p:spPr>
          <a:xfrm rot="5400000">
            <a:off x="9257788" y="3219456"/>
            <a:ext cx="5044290" cy="452130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Descriptive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B37BA-A3E6-4EE9-AFC2-9E3D2BA21B8A}"/>
              </a:ext>
            </a:extLst>
          </p:cNvPr>
          <p:cNvSpPr/>
          <p:nvPr/>
        </p:nvSpPr>
        <p:spPr>
          <a:xfrm>
            <a:off x="5688531" y="923375"/>
            <a:ext cx="6317465" cy="5044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62AC689-C076-7412-8FB1-C457A219E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497" y="2658934"/>
            <a:ext cx="5628443" cy="2598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729B8-19E7-52D5-A728-8B7E2B932ACD}"/>
              </a:ext>
            </a:extLst>
          </p:cNvPr>
          <p:cNvSpPr txBox="1"/>
          <p:nvPr/>
        </p:nvSpPr>
        <p:spPr>
          <a:xfrm>
            <a:off x="8067581" y="5260020"/>
            <a:ext cx="21935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 of spills occurred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C751C-3592-908C-43E2-51BAA9DF6339}"/>
              </a:ext>
            </a:extLst>
          </p:cNvPr>
          <p:cNvSpPr txBox="1"/>
          <p:nvPr/>
        </p:nvSpPr>
        <p:spPr>
          <a:xfrm>
            <a:off x="5803775" y="2345185"/>
            <a:ext cx="7287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1E40B-7D03-3866-79FC-8472786F579D}"/>
              </a:ext>
            </a:extLst>
          </p:cNvPr>
          <p:cNvSpPr txBox="1"/>
          <p:nvPr/>
        </p:nvSpPr>
        <p:spPr>
          <a:xfrm>
            <a:off x="6314242" y="1287262"/>
            <a:ext cx="42376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Below bar plot shows the top 20 leading counties in NY state in terms of the count of spill incidents occurred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4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Profile: County-wise Income details in NY</a:t>
            </a: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DCD66C1A-8818-4FBC-82EE-FC89340B2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59264"/>
              </p:ext>
            </p:extLst>
          </p:nvPr>
        </p:nvGraphicFramePr>
        <p:xfrm>
          <a:off x="502412" y="1559291"/>
          <a:ext cx="4789814" cy="41981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21570">
                  <a:extLst>
                    <a:ext uri="{9D8B030D-6E8A-4147-A177-3AD203B41FA5}">
                      <a16:colId xmlns:a16="http://schemas.microsoft.com/office/drawing/2014/main" val="1787498523"/>
                    </a:ext>
                  </a:extLst>
                </a:gridCol>
                <a:gridCol w="2668244">
                  <a:extLst>
                    <a:ext uri="{9D8B030D-6E8A-4147-A177-3AD203B41FA5}">
                      <a16:colId xmlns:a16="http://schemas.microsoft.com/office/drawing/2014/main" val="3847549137"/>
                    </a:ext>
                  </a:extLst>
                </a:gridCol>
              </a:tblGrid>
              <a:tr h="77205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Source of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/>
                        <a:t>https://data.census.gov/table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170231"/>
                  </a:ext>
                </a:extLst>
              </a:tr>
              <a:tr h="69271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Number of Records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02655"/>
                  </a:ext>
                </a:extLst>
              </a:tr>
              <a:tr h="79127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Frequency of updates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 years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38289"/>
                  </a:ext>
                </a:extLst>
              </a:tr>
              <a:tr h="70737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Data type and structure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CSV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60606"/>
                  </a:ext>
                </a:extLst>
              </a:tr>
              <a:tr h="7792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Number of 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73806"/>
                  </a:ext>
                </a:extLst>
              </a:tr>
              <a:tr h="45544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Granularity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449437"/>
                  </a:ext>
                </a:extLst>
              </a:tr>
            </a:tbl>
          </a:graphicData>
        </a:graphic>
      </p:graphicFrame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E60CE6E-783B-413B-9DA3-C51544574C72}"/>
              </a:ext>
            </a:extLst>
          </p:cNvPr>
          <p:cNvSpPr/>
          <p:nvPr/>
        </p:nvSpPr>
        <p:spPr>
          <a:xfrm>
            <a:off x="381440" y="924212"/>
            <a:ext cx="4999082" cy="510737"/>
          </a:xfrm>
          <a:prstGeom prst="round2Same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04D7EE-9986-4856-9455-365D9D78B34C}"/>
              </a:ext>
            </a:extLst>
          </p:cNvPr>
          <p:cNvSpPr/>
          <p:nvPr/>
        </p:nvSpPr>
        <p:spPr>
          <a:xfrm>
            <a:off x="171101" y="855997"/>
            <a:ext cx="667954" cy="642971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Circles with lines">
            <a:extLst>
              <a:ext uri="{FF2B5EF4-FFF2-40B4-BE49-F238E27FC236}">
                <a16:creationId xmlns:a16="http://schemas.microsoft.com/office/drawing/2014/main" id="{5B10634C-9415-4F28-AF46-4F7198E88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9690" y="1007519"/>
            <a:ext cx="619150" cy="619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B044CE-1045-4518-A0D2-EF54D3C3F16E}"/>
              </a:ext>
            </a:extLst>
          </p:cNvPr>
          <p:cNvSpPr/>
          <p:nvPr/>
        </p:nvSpPr>
        <p:spPr>
          <a:xfrm>
            <a:off x="381439" y="1416026"/>
            <a:ext cx="4999083" cy="4551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9C7A5-0765-40E8-AD7C-F64D5B2A936E}"/>
              </a:ext>
            </a:extLst>
          </p:cNvPr>
          <p:cNvSpPr txBox="1"/>
          <p:nvPr/>
        </p:nvSpPr>
        <p:spPr>
          <a:xfrm>
            <a:off x="855459" y="876908"/>
            <a:ext cx="2943557" cy="54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Dataset Summary</a:t>
            </a:r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25C3CB0F-39A6-47F1-B518-C90FB87B4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09" y="865091"/>
            <a:ext cx="547464" cy="547464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ABA7EECF-BDD8-4F0F-9474-C6BC94EEFE9E}"/>
              </a:ext>
            </a:extLst>
          </p:cNvPr>
          <p:cNvSpPr/>
          <p:nvPr/>
        </p:nvSpPr>
        <p:spPr>
          <a:xfrm rot="5400000">
            <a:off x="9257788" y="3219456"/>
            <a:ext cx="5044290" cy="452130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Descriptive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B37BA-A3E6-4EE9-AFC2-9E3D2BA21B8A}"/>
              </a:ext>
            </a:extLst>
          </p:cNvPr>
          <p:cNvSpPr/>
          <p:nvPr/>
        </p:nvSpPr>
        <p:spPr>
          <a:xfrm>
            <a:off x="5688531" y="923375"/>
            <a:ext cx="6317465" cy="5044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612702F-4038-EA1E-6164-A220603D7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468" y="2352608"/>
            <a:ext cx="5510073" cy="2515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1CA845-40CE-2A11-7F06-3429C11EDA11}"/>
              </a:ext>
            </a:extLst>
          </p:cNvPr>
          <p:cNvSpPr txBox="1"/>
          <p:nvPr/>
        </p:nvSpPr>
        <p:spPr>
          <a:xfrm>
            <a:off x="7712474" y="4949302"/>
            <a:ext cx="21935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Median income (dollars)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B9208-1991-E8EE-D06A-C18626307221}"/>
              </a:ext>
            </a:extLst>
          </p:cNvPr>
          <p:cNvSpPr txBox="1"/>
          <p:nvPr/>
        </p:nvSpPr>
        <p:spPr>
          <a:xfrm>
            <a:off x="6247658" y="2041865"/>
            <a:ext cx="7952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D396FE-9317-F149-15F6-D142B82F1C7B}"/>
              </a:ext>
            </a:extLst>
          </p:cNvPr>
          <p:cNvSpPr txBox="1"/>
          <p:nvPr/>
        </p:nvSpPr>
        <p:spPr>
          <a:xfrm>
            <a:off x="6728533" y="1035728"/>
            <a:ext cx="42376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Below bar plot shows bottom 20 counties in NY state in terms of the medium income of households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9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Profile: County-wise Manufacturing firms in NY</a:t>
            </a:r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DCD66C1A-8818-4FBC-82EE-FC89340B2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356229"/>
              </p:ext>
            </p:extLst>
          </p:nvPr>
        </p:nvGraphicFramePr>
        <p:xfrm>
          <a:off x="502412" y="1559291"/>
          <a:ext cx="4789814" cy="41981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21570">
                  <a:extLst>
                    <a:ext uri="{9D8B030D-6E8A-4147-A177-3AD203B41FA5}">
                      <a16:colId xmlns:a16="http://schemas.microsoft.com/office/drawing/2014/main" val="1787498523"/>
                    </a:ext>
                  </a:extLst>
                </a:gridCol>
                <a:gridCol w="2668244">
                  <a:extLst>
                    <a:ext uri="{9D8B030D-6E8A-4147-A177-3AD203B41FA5}">
                      <a16:colId xmlns:a16="http://schemas.microsoft.com/office/drawing/2014/main" val="3847549137"/>
                    </a:ext>
                  </a:extLst>
                </a:gridCol>
              </a:tblGrid>
              <a:tr h="77205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Source of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496491"/>
                          </a:solidFill>
                          <a:latin typeface="Calibri"/>
                        </a:rPr>
                        <a:t>https://data.census.gov/table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170231"/>
                  </a:ext>
                </a:extLst>
              </a:tr>
              <a:tr h="69271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Number of Records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rgbClr val="496491"/>
                          </a:solidFill>
                          <a:latin typeface="Calibri"/>
                          <a:ea typeface="+mn-ea"/>
                          <a:cs typeface="+mn-cs"/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02655"/>
                  </a:ext>
                </a:extLst>
              </a:tr>
              <a:tr h="79127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Frequency of updates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rgbClr val="496491"/>
                          </a:solidFill>
                          <a:latin typeface="Calibri"/>
                          <a:ea typeface="+mn-ea"/>
                          <a:cs typeface="+mn-cs"/>
                        </a:rPr>
                        <a:t>5 years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38289"/>
                  </a:ext>
                </a:extLst>
              </a:tr>
              <a:tr h="70737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Data type and structure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dirty="0">
                          <a:solidFill>
                            <a:srgbClr val="496491"/>
                          </a:solidFill>
                          <a:latin typeface="Calibri"/>
                          <a:ea typeface="+mn-ea"/>
                          <a:cs typeface="+mn-cs"/>
                        </a:rPr>
                        <a:t>CSV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60606"/>
                  </a:ext>
                </a:extLst>
              </a:tr>
              <a:tr h="7792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Number of 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rgbClr val="496491"/>
                          </a:solidFill>
                          <a:latin typeface="Calibri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73806"/>
                  </a:ext>
                </a:extLst>
              </a:tr>
              <a:tr h="45544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3"/>
                          </a:solidFill>
                          <a:latin typeface="+mj-lt"/>
                        </a:rPr>
                        <a:t>Granularity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rgbClr val="496491"/>
                          </a:solidFill>
                          <a:latin typeface="Calibri"/>
                          <a:ea typeface="+mn-ea"/>
                          <a:cs typeface="+mn-cs"/>
                        </a:rPr>
                        <a:t>County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449437"/>
                  </a:ext>
                </a:extLst>
              </a:tr>
            </a:tbl>
          </a:graphicData>
        </a:graphic>
      </p:graphicFrame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E60CE6E-783B-413B-9DA3-C51544574C72}"/>
              </a:ext>
            </a:extLst>
          </p:cNvPr>
          <p:cNvSpPr/>
          <p:nvPr/>
        </p:nvSpPr>
        <p:spPr>
          <a:xfrm>
            <a:off x="381440" y="924212"/>
            <a:ext cx="4999082" cy="510737"/>
          </a:xfrm>
          <a:prstGeom prst="round2Same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04D7EE-9986-4856-9455-365D9D78B34C}"/>
              </a:ext>
            </a:extLst>
          </p:cNvPr>
          <p:cNvSpPr/>
          <p:nvPr/>
        </p:nvSpPr>
        <p:spPr>
          <a:xfrm>
            <a:off x="171101" y="855997"/>
            <a:ext cx="667954" cy="642971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Circles with lines">
            <a:extLst>
              <a:ext uri="{FF2B5EF4-FFF2-40B4-BE49-F238E27FC236}">
                <a16:creationId xmlns:a16="http://schemas.microsoft.com/office/drawing/2014/main" id="{5B10634C-9415-4F28-AF46-4F7198E88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9690" y="1007519"/>
            <a:ext cx="619150" cy="619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B044CE-1045-4518-A0D2-EF54D3C3F16E}"/>
              </a:ext>
            </a:extLst>
          </p:cNvPr>
          <p:cNvSpPr/>
          <p:nvPr/>
        </p:nvSpPr>
        <p:spPr>
          <a:xfrm>
            <a:off x="381439" y="1416026"/>
            <a:ext cx="4999083" cy="4551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9C7A5-0765-40E8-AD7C-F64D5B2A936E}"/>
              </a:ext>
            </a:extLst>
          </p:cNvPr>
          <p:cNvSpPr txBox="1"/>
          <p:nvPr/>
        </p:nvSpPr>
        <p:spPr>
          <a:xfrm>
            <a:off x="855459" y="876908"/>
            <a:ext cx="2943557" cy="54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Dataset Summary</a:t>
            </a:r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25C3CB0F-39A6-47F1-B518-C90FB87B4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109" y="865091"/>
            <a:ext cx="547464" cy="547464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ABA7EECF-BDD8-4F0F-9474-C6BC94EEFE9E}"/>
              </a:ext>
            </a:extLst>
          </p:cNvPr>
          <p:cNvSpPr/>
          <p:nvPr/>
        </p:nvSpPr>
        <p:spPr>
          <a:xfrm rot="5400000">
            <a:off x="9257788" y="3219456"/>
            <a:ext cx="5044290" cy="452130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Descriptive Statistics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B37BA-A3E6-4EE9-AFC2-9E3D2BA21B8A}"/>
              </a:ext>
            </a:extLst>
          </p:cNvPr>
          <p:cNvSpPr/>
          <p:nvPr/>
        </p:nvSpPr>
        <p:spPr>
          <a:xfrm>
            <a:off x="5688531" y="923375"/>
            <a:ext cx="6317465" cy="5044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B97F7-513A-C3C6-F270-7B369D13CA48}"/>
              </a:ext>
            </a:extLst>
          </p:cNvPr>
          <p:cNvSpPr txBox="1"/>
          <p:nvPr/>
        </p:nvSpPr>
        <p:spPr>
          <a:xfrm>
            <a:off x="8348707" y="5659516"/>
            <a:ext cx="8100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1DC18-7CCB-249F-D3B5-C1BB1705773D}"/>
              </a:ext>
            </a:extLst>
          </p:cNvPr>
          <p:cNvSpPr txBox="1"/>
          <p:nvPr/>
        </p:nvSpPr>
        <p:spPr>
          <a:xfrm rot="16200000">
            <a:off x="4361153" y="3150125"/>
            <a:ext cx="33550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Number of manufacturing establishments</a:t>
            </a:r>
            <a:endParaRPr lang="en-US" dirty="0"/>
          </a:p>
        </p:txBody>
      </p:sp>
      <p:pic>
        <p:nvPicPr>
          <p:cNvPr id="12" name="Picture 16" descr="Chart&#10;&#10;Description automatically generated">
            <a:extLst>
              <a:ext uri="{FF2B5EF4-FFF2-40B4-BE49-F238E27FC236}">
                <a16:creationId xmlns:a16="http://schemas.microsoft.com/office/drawing/2014/main" id="{121D23F2-AB8F-50DA-A8B4-7E33E80EE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04" y="1605493"/>
            <a:ext cx="5228947" cy="4105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CAE742-0B97-C004-3662-0F5F1668DF0E}"/>
              </a:ext>
            </a:extLst>
          </p:cNvPr>
          <p:cNvSpPr txBox="1"/>
          <p:nvPr/>
        </p:nvSpPr>
        <p:spPr>
          <a:xfrm>
            <a:off x="6994863" y="924757"/>
            <a:ext cx="42376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Below bar plot shows top 20 counties in NY state in terms of the total number of manufacturing establishments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1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Additional information: Column details of 3 datasets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51DFE-FDEC-4FE9-85E2-E7EC5073308D}"/>
              </a:ext>
            </a:extLst>
          </p:cNvPr>
          <p:cNvSpPr/>
          <p:nvPr/>
        </p:nvSpPr>
        <p:spPr>
          <a:xfrm>
            <a:off x="130158" y="769374"/>
            <a:ext cx="11930049" cy="53192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C78E308-37F6-D6BD-1C8A-17358B37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" y="817345"/>
            <a:ext cx="3808520" cy="3462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E3B153-955C-4D09-F35B-2D8498F8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322" y="829442"/>
            <a:ext cx="4844248" cy="2950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96CE48E6-4D1D-C0EE-6BE9-9C6A034F1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72" y="4308426"/>
            <a:ext cx="6708559" cy="1570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7C1428-3B40-1380-CEDE-DD5DEBBCEE60}"/>
              </a:ext>
            </a:extLst>
          </p:cNvPr>
          <p:cNvSpPr txBox="1"/>
          <p:nvPr/>
        </p:nvSpPr>
        <p:spPr>
          <a:xfrm>
            <a:off x="676921" y="4305670"/>
            <a:ext cx="21491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Spill incidents in NY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64FF0-B160-85B2-D28D-6227C9A8E56C}"/>
              </a:ext>
            </a:extLst>
          </p:cNvPr>
          <p:cNvSpPr txBox="1"/>
          <p:nvPr/>
        </p:nvSpPr>
        <p:spPr>
          <a:xfrm>
            <a:off x="5729795" y="3743417"/>
            <a:ext cx="30960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County-wise income details of NY 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E24F9-E77E-AF43-E712-48510E4C1F01}"/>
              </a:ext>
            </a:extLst>
          </p:cNvPr>
          <p:cNvSpPr txBox="1"/>
          <p:nvPr/>
        </p:nvSpPr>
        <p:spPr>
          <a:xfrm>
            <a:off x="5507853" y="5881456"/>
            <a:ext cx="39542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cs typeface="Calibri"/>
              </a:rPr>
              <a:t>Manufacturing establishments of NY state</a:t>
            </a:r>
          </a:p>
        </p:txBody>
      </p:sp>
    </p:spTree>
    <p:extLst>
      <p:ext uri="{BB962C8B-B14F-4D97-AF65-F5344CB8AC3E}">
        <p14:creationId xmlns:p14="http://schemas.microsoft.com/office/powerpoint/2010/main" val="260322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739B2-227C-4CFF-9F98-2F40C6DC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7761-E745-4E82-9000-A916A425F69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F3DA37-C32F-4AB3-B20D-77C9F386D9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601593" cy="6579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Architecture </a:t>
            </a:r>
            <a:endParaRPr lang="en-US" dirty="0">
              <a:cs typeface="Calibri Light"/>
            </a:endParaRPr>
          </a:p>
        </p:txBody>
      </p:sp>
      <p:pic>
        <p:nvPicPr>
          <p:cNvPr id="12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C1C7AC95-2890-956A-783E-A780F567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576" y="841195"/>
            <a:ext cx="5898035" cy="4998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1249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Theme">
  <a:themeElements>
    <a:clrScheme name="Spectrum_Theme">
      <a:dk1>
        <a:srgbClr val="496491"/>
      </a:dk1>
      <a:lt1>
        <a:sysClr val="window" lastClr="FFFFFF"/>
      </a:lt1>
      <a:dk2>
        <a:srgbClr val="44546A"/>
      </a:dk2>
      <a:lt2>
        <a:srgbClr val="E7E6E6"/>
      </a:lt2>
      <a:accent1>
        <a:srgbClr val="496491"/>
      </a:accent1>
      <a:accent2>
        <a:srgbClr val="92C46D"/>
      </a:accent2>
      <a:accent3>
        <a:srgbClr val="EA6044"/>
      </a:accent3>
      <a:accent4>
        <a:srgbClr val="F0C602"/>
      </a:accent4>
      <a:accent5>
        <a:srgbClr val="85A5CC"/>
      </a:accent5>
      <a:accent6>
        <a:srgbClr val="297D7D"/>
      </a:accent6>
      <a:hlink>
        <a:srgbClr val="85A5CC"/>
      </a:hlink>
      <a:folHlink>
        <a:srgbClr val="954F72"/>
      </a:folHlink>
    </a:clrScheme>
    <a:fontScheme name="Calibri Light">
      <a:majorFont>
        <a:latin typeface="Corbel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Spectrum_Theme">
      <a:dk1>
        <a:srgbClr val="496491"/>
      </a:dk1>
      <a:lt1>
        <a:sysClr val="window" lastClr="FFFFFF"/>
      </a:lt1>
      <a:dk2>
        <a:srgbClr val="44546A"/>
      </a:dk2>
      <a:lt2>
        <a:srgbClr val="E7E6E6"/>
      </a:lt2>
      <a:accent1>
        <a:srgbClr val="496491"/>
      </a:accent1>
      <a:accent2>
        <a:srgbClr val="92C46D"/>
      </a:accent2>
      <a:accent3>
        <a:srgbClr val="EA6044"/>
      </a:accent3>
      <a:accent4>
        <a:srgbClr val="F0C602"/>
      </a:accent4>
      <a:accent5>
        <a:srgbClr val="85A5CC"/>
      </a:accent5>
      <a:accent6>
        <a:srgbClr val="297D7D"/>
      </a:accent6>
      <a:hlink>
        <a:srgbClr val="85A5CC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</TotalTime>
  <Words>704</Words>
  <Application>Microsoft Office PowerPoint</Application>
  <PresentationFormat>Widescreen</PresentationFormat>
  <Paragraphs>134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1_Office Theme</vt:lpstr>
      <vt:lpstr>Custom Design</vt:lpstr>
      <vt:lpstr>2_Custom Design</vt:lpstr>
      <vt:lpstr>DAV6100: A project on analyzing spill incidents in New York State</vt:lpstr>
      <vt:lpstr>Agenda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DAV6100: Presentation Name</dc:title>
  <dc:creator>brandon Chiazza</dc:creator>
  <cp:lastModifiedBy>brandon Chiazza</cp:lastModifiedBy>
  <cp:revision>1565</cp:revision>
  <dcterms:created xsi:type="dcterms:W3CDTF">2019-12-06T12:05:55Z</dcterms:created>
  <dcterms:modified xsi:type="dcterms:W3CDTF">2023-05-13T01:50:31Z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1CAAC922-FCAB-44E5-9499-91533B4D4A9D</vt:lpwstr>
  </property>
  <property fmtid="{D5CDD505-2E9C-101B-9397-08002B2CF9AE}" pid="3" name="ArticulatePath">
    <vt:lpwstr>https://d.docs.live.net/1d1d8bead84ce354/Documents/INFORMATION_ARCHITECTURE_YU/INFORMATION_ARCHITECTURE_YU/Fall 2019/04 Final Project/Executive_Presentation_Template</vt:lpwstr>
  </property>
</Properties>
</file>